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3" r:id="rId9"/>
    <p:sldId id="262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86628"/>
  </p:normalViewPr>
  <p:slideViewPr>
    <p:cSldViewPr snapToGrid="0">
      <p:cViewPr varScale="1">
        <p:scale>
          <a:sx n="116" d="100"/>
          <a:sy n="116" d="100"/>
        </p:scale>
        <p:origin x="6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6DA2E-AED2-CE44-90A0-88E98DB4464A}" type="datetimeFigureOut">
              <a:rPr lang="en-US" smtClean="0"/>
              <a:t>7/10/23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038F5F-6A9C-A143-B368-3723E0097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632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is of the crab nebula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38F5F-6A9C-A143-B368-3723E00976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98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is of NGC 3132.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38F5F-6A9C-A143-B368-3723E00976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476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is of Cassiopeia 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38F5F-6A9C-A143-B368-3723E00976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57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38F5F-6A9C-A143-B368-3723E00976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93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AE3BA-B763-8168-8A2E-2113DBF9C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4473CD-8146-41A8-B564-D8F8600733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BBFCB-00BE-73D1-750E-7765764E5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B1FED-12F1-9349-B669-0C6895373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B0452-C7E8-1FD7-9687-4A44BE00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918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62513-5C8D-1284-CD02-114EEA898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BBB9C-5599-8643-981D-949DB96A3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65292-AAF5-03CE-9051-D628AE90A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C9AFB-A41B-0D55-32AF-999E6D567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B78B1-B15A-3CC5-1360-79FBDBB11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83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463432-6911-43FB-7F26-D2A155E9F1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23FBA3-9520-083F-043D-D14D3E819C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9409D-7F41-EED5-6645-F8B71049F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4E29C-8E28-1B08-7915-324A51502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2C73A-D412-0713-7C07-E6DC5FEB5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081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E003D-AE21-ABB1-E096-D7F455FA5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48839-61AF-C2F8-7026-8170D275D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7BF58-CF33-05DE-86B6-DBBFE4552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A5000-85B9-8378-9534-F65AF243A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98364-76DF-E2B8-C46A-D6725C6A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485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06FA-DFDA-F4AF-0375-AAB304CD8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A24C76-600F-53F6-DB95-8CCD350DA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535C8-FECA-DDC9-02DD-D2492948E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514B8-4880-951C-702C-9E912AD0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54593E-C148-A982-9A7D-9EF11CB80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9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387FF-E65E-08AE-FE70-E8D02743E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627C1-ABC4-E3F2-9CB3-057F374B0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7EEBF0-F072-43FB-7E39-3777CCAF6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0FBB2E-E609-4C68-7EFD-6E56B512B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6E5D30-957F-35EB-E74C-C6B01B5A8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5CB971-02F4-B053-0D8C-3D90497A3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552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D80F8-8EBD-01B9-DF67-F8121A57E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54FA8-0270-3CCF-B21A-067972001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C80E28-55FE-6397-1D70-AEEB385E89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9D566F-BB8B-2678-9FED-3AF43CC062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35495A-4EC1-DED4-00B8-338F0E431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894966-7EBA-7641-5660-72A8D7B2B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CBCAC-120B-97D6-741F-306427E5F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02305F-6AE3-5F99-8A3F-07A0895B6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834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B87A4-4100-AF35-D796-25246F11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F31D4F-A090-7E1E-F47E-774E06E53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659A90-1288-D8D3-3413-97DFEE56A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9F0CDE-B7D1-BE79-8DC6-79403303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549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3381CC-40B6-1206-0811-3FA5626E6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F49660-7C84-FA6E-B107-282060D4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450E76-D1AD-66AE-31C2-3291D9551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941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6EAF-E49A-0131-5467-6BE6EDB3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70685-88CA-22C1-0546-D7545042E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B92B2-7EBD-2D70-7529-9B7FCCB9E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7B539E-43A2-0E5B-1D91-D7A12A583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509A46-FC65-6369-0C1B-7CD8693E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7A303E-551D-373B-57A5-E2C08B388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2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D531D-81F1-EE78-F543-49090E274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83CCB6-A146-3FF3-FD2E-B830072750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23DC18-DA13-9492-E138-44B565BC4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4CA6AE-ADC5-0747-0DCC-E10BC34D4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3EE3F-BA97-DD18-2A64-408ECD649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B1EF8B-4EBD-1B22-2ECC-9983D4B2F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692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94501D-0C9D-D46C-18E9-D8844EE72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9BB2B-AFD3-AD4F-C58E-5698F110F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355E4-D99A-A976-6412-F56E5771A5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CF43C-26BA-1C4C-B213-04C442AF1BC7}" type="datetimeFigureOut">
              <a:rPr lang="en-US" smtClean="0"/>
              <a:t>7/10/23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5D2A-5F86-8B48-0A86-952C3BB216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26460-4BB7-FD0C-FA1A-9A7AF9C62E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9B169F-EA0F-A846-ACDB-D32B6B632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95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aleway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aleway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aleway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aleway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98898-1B6B-41E4-B0AA-011F292B67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From Dwarfs to Spirals: Chemical Evolution of Galaxies Across Stellar Mass and the Implications for Nucleosynthesis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12650E-A190-6FFD-75F8-6FC7A50BA6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>
            <a:normAutofit/>
          </a:bodyPr>
          <a:lstStyle/>
          <a:p>
            <a:r>
              <a:rPr lang="en-US" sz="1800" dirty="0"/>
              <a:t>James W. Johnson</a:t>
            </a:r>
          </a:p>
          <a:p>
            <a:r>
              <a:rPr lang="en-US" sz="1800" dirty="0"/>
              <a:t>The Ohio State University</a:t>
            </a:r>
          </a:p>
          <a:p>
            <a:r>
              <a:rPr lang="en-US" sz="1800" dirty="0"/>
              <a:t>PhD Defense</a:t>
            </a:r>
          </a:p>
          <a:p>
            <a:r>
              <a:rPr lang="en-US" sz="1800" dirty="0"/>
              <a:t>July 14, 2023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52136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5DDD0-9DCE-7467-A893-FB9E8ED1B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Versatile Integrator for Chemical Evolution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5669-4F28-5DE8-7CBD-8258E281E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691" y="1829564"/>
            <a:ext cx="6059278" cy="466331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Workhorse for integrating models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Input: Galaxy evolution parameters</a:t>
            </a:r>
          </a:p>
          <a:p>
            <a:pPr lvl="1"/>
            <a:r>
              <a:rPr lang="en-US" dirty="0"/>
              <a:t>Star formation history</a:t>
            </a:r>
          </a:p>
          <a:p>
            <a:pPr lvl="1"/>
            <a:r>
              <a:rPr lang="en-US" dirty="0"/>
              <a:t>Stellar yields</a:t>
            </a:r>
          </a:p>
          <a:p>
            <a:pPr lvl="1"/>
            <a:r>
              <a:rPr lang="en-US" dirty="0"/>
              <a:t>Gas and star exchange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Output: Elemental abundances</a:t>
            </a:r>
          </a:p>
          <a:p>
            <a:pPr lvl="1"/>
            <a:r>
              <a:rPr lang="en-US" dirty="0"/>
              <a:t>Gas at all timesteps in all zones</a:t>
            </a:r>
          </a:p>
          <a:p>
            <a:pPr lvl="1"/>
            <a:r>
              <a:rPr lang="en-US" dirty="0"/>
              <a:t>Every stellar population</a:t>
            </a:r>
          </a:p>
        </p:txBody>
      </p:sp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359A9D82-6907-A652-EC08-3291EDB69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087" y="2933121"/>
            <a:ext cx="5152222" cy="182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678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2C54D-1729-3136-8A61-85D4573F6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5916"/>
            <a:ext cx="12192000" cy="933396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In the beginning, there was only H, He, and Li</a:t>
            </a:r>
          </a:p>
        </p:txBody>
      </p:sp>
      <p:pic>
        <p:nvPicPr>
          <p:cNvPr id="5" name="Picture 4" descr="A chart of the solar system&#10;&#10;Description automatically generated">
            <a:extLst>
              <a:ext uri="{FF2B5EF4-FFF2-40B4-BE49-F238E27FC236}">
                <a16:creationId xmlns:a16="http://schemas.microsoft.com/office/drawing/2014/main" id="{12885711-721B-7D60-0E34-A008881DF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454" y="1298521"/>
            <a:ext cx="7605091" cy="5323563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68192FB1-225C-9DAC-BE91-4B9484A9FBBF}"/>
              </a:ext>
            </a:extLst>
          </p:cNvPr>
          <p:cNvSpPr/>
          <p:nvPr/>
        </p:nvSpPr>
        <p:spPr>
          <a:xfrm rot="1253718">
            <a:off x="1639955" y="2067337"/>
            <a:ext cx="1299541" cy="298174"/>
          </a:xfrm>
          <a:prstGeom prst="rightArrow">
            <a:avLst>
              <a:gd name="adj1" fmla="val 25000"/>
              <a:gd name="adj2" fmla="val 4791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8F67A29C-09D5-DA43-FDE2-0D10962ECD8E}"/>
              </a:ext>
            </a:extLst>
          </p:cNvPr>
          <p:cNvSpPr/>
          <p:nvPr/>
        </p:nvSpPr>
        <p:spPr>
          <a:xfrm rot="20026763">
            <a:off x="1655463" y="2971045"/>
            <a:ext cx="1299541" cy="298174"/>
          </a:xfrm>
          <a:prstGeom prst="rightArrow">
            <a:avLst>
              <a:gd name="adj1" fmla="val 25000"/>
              <a:gd name="adj2" fmla="val 4791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26075AA4-C44C-BE24-CE85-2B82BDACDCB2}"/>
              </a:ext>
            </a:extLst>
          </p:cNvPr>
          <p:cNvSpPr/>
          <p:nvPr/>
        </p:nvSpPr>
        <p:spPr>
          <a:xfrm rot="9063843">
            <a:off x="9611593" y="2067336"/>
            <a:ext cx="1299541" cy="298174"/>
          </a:xfrm>
          <a:prstGeom prst="rightArrow">
            <a:avLst>
              <a:gd name="adj1" fmla="val 25000"/>
              <a:gd name="adj2" fmla="val 47917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nut 12">
            <a:extLst>
              <a:ext uri="{FF2B5EF4-FFF2-40B4-BE49-F238E27FC236}">
                <a16:creationId xmlns:a16="http://schemas.microsoft.com/office/drawing/2014/main" id="{BC46769B-6EC8-169C-C9DF-AC9F6AEB94BB}"/>
              </a:ext>
            </a:extLst>
          </p:cNvPr>
          <p:cNvSpPr/>
          <p:nvPr/>
        </p:nvSpPr>
        <p:spPr>
          <a:xfrm>
            <a:off x="3548270" y="2216424"/>
            <a:ext cx="2117034" cy="586412"/>
          </a:xfrm>
          <a:prstGeom prst="donut">
            <a:avLst>
              <a:gd name="adj" fmla="val 6179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0E69241-DB85-2E5C-8BA3-3AEE29BF276B}"/>
              </a:ext>
            </a:extLst>
          </p:cNvPr>
          <p:cNvSpPr txBox="1">
            <a:spLocks/>
          </p:cNvSpPr>
          <p:nvPr/>
        </p:nvSpPr>
        <p:spPr>
          <a:xfrm>
            <a:off x="-1" y="235916"/>
            <a:ext cx="12192000" cy="933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aleway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Everything else was made in stars</a:t>
            </a:r>
          </a:p>
        </p:txBody>
      </p:sp>
      <p:sp>
        <p:nvSpPr>
          <p:cNvPr id="16" name="Donut 15">
            <a:extLst>
              <a:ext uri="{FF2B5EF4-FFF2-40B4-BE49-F238E27FC236}">
                <a16:creationId xmlns:a16="http://schemas.microsoft.com/office/drawing/2014/main" id="{4089F70D-408E-B361-20BC-8F82BAE80747}"/>
              </a:ext>
            </a:extLst>
          </p:cNvPr>
          <p:cNvSpPr/>
          <p:nvPr/>
        </p:nvSpPr>
        <p:spPr>
          <a:xfrm>
            <a:off x="2911007" y="2108065"/>
            <a:ext cx="5235254" cy="1607229"/>
          </a:xfrm>
          <a:prstGeom prst="donut">
            <a:avLst>
              <a:gd name="adj" fmla="val 6179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964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5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55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5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5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D2279-D35C-3BE2-8ECC-150F8BB10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313" y="365125"/>
            <a:ext cx="5337313" cy="1325563"/>
          </a:xfrm>
        </p:spPr>
        <p:txBody>
          <a:bodyPr/>
          <a:lstStyle/>
          <a:p>
            <a:pPr algn="ctr"/>
            <a:r>
              <a:rPr lang="en-US" dirty="0"/>
              <a:t>Massive Stars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0B6E7-DF2D-CA35-873D-716DBFDB6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91885"/>
            <a:ext cx="5333999" cy="476733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&gt;8 Solar masses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Fusion up to </a:t>
            </a:r>
            <a:r>
              <a:rPr lang="en-US" baseline="30000" dirty="0"/>
              <a:t>56</a:t>
            </a:r>
            <a:r>
              <a:rPr lang="en-US" dirty="0"/>
              <a:t>Fe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Core Collapse can produce supernova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Products: O, Ne, &amp; Mg up to</a:t>
            </a:r>
            <a:br>
              <a:rPr lang="en-US" dirty="0"/>
            </a:br>
            <a:r>
              <a:rPr lang="en-US" dirty="0"/>
              <a:t>Sr, Y, Zr</a:t>
            </a:r>
          </a:p>
        </p:txBody>
      </p:sp>
      <p:pic>
        <p:nvPicPr>
          <p:cNvPr id="5" name="Picture 4" descr="A colorful nebula in space&#10;&#10;Description automatically generated">
            <a:extLst>
              <a:ext uri="{FF2B5EF4-FFF2-40B4-BE49-F238E27FC236}">
                <a16:creationId xmlns:a16="http://schemas.microsoft.com/office/drawing/2014/main" id="{2A968D06-7D3D-8B40-E5B6-C3C9165E9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7440EE-511A-3C3B-2DA0-E55A65C2C5D6}"/>
              </a:ext>
            </a:extLst>
          </p:cNvPr>
          <p:cNvSpPr txBox="1"/>
          <p:nvPr/>
        </p:nvSpPr>
        <p:spPr>
          <a:xfrm>
            <a:off x="9352722" y="6474550"/>
            <a:ext cx="2839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Image credit: NASA</a:t>
            </a:r>
          </a:p>
        </p:txBody>
      </p:sp>
    </p:spTree>
    <p:extLst>
      <p:ext uri="{BB962C8B-B14F-4D97-AF65-F5344CB8AC3E}">
        <p14:creationId xmlns:p14="http://schemas.microsoft.com/office/powerpoint/2010/main" val="3542438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701B4-B39F-0B25-AF8C-E323998C3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4822208" cy="1325563"/>
          </a:xfrm>
        </p:spPr>
        <p:txBody>
          <a:bodyPr/>
          <a:lstStyle/>
          <a:p>
            <a:pPr algn="ctr"/>
            <a:r>
              <a:rPr lang="en-US" dirty="0"/>
              <a:t>Low Mass Stars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068E8-E4D9-88A4-EDD4-31B73156B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835563"/>
            <a:ext cx="4822208" cy="478389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&lt;8 Solar masses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Produce C/O core and expel outer layers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Products: He, Li, C, N,</a:t>
            </a:r>
            <a:br>
              <a:rPr lang="en-US" dirty="0"/>
            </a:br>
            <a:r>
              <a:rPr lang="en-US" dirty="0"/>
              <a:t>Sr, Y, Zr, and up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Remnant: White Dwarf</a:t>
            </a:r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Picture 4" descr="A bright blue and orange nebula in space&#10;&#10;Description automatically generated">
            <a:extLst>
              <a:ext uri="{FF2B5EF4-FFF2-40B4-BE49-F238E27FC236}">
                <a16:creationId xmlns:a16="http://schemas.microsoft.com/office/drawing/2014/main" id="{B12F54AC-82AB-C0A3-19ED-16006D930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2208" y="0"/>
            <a:ext cx="736979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B050E7-3978-830B-C59A-228284098500}"/>
              </a:ext>
            </a:extLst>
          </p:cNvPr>
          <p:cNvSpPr txBox="1"/>
          <p:nvPr/>
        </p:nvSpPr>
        <p:spPr>
          <a:xfrm>
            <a:off x="9352722" y="6474550"/>
            <a:ext cx="2839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Image credit: NASA</a:t>
            </a:r>
          </a:p>
        </p:txBody>
      </p:sp>
    </p:spTree>
    <p:extLst>
      <p:ext uri="{BB962C8B-B14F-4D97-AF65-F5344CB8AC3E}">
        <p14:creationId xmlns:p14="http://schemas.microsoft.com/office/powerpoint/2010/main" val="1796737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26A17-5B67-4608-38FA-E74DC1C2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5308"/>
            <a:ext cx="5334000" cy="1325563"/>
          </a:xfrm>
        </p:spPr>
        <p:txBody>
          <a:bodyPr/>
          <a:lstStyle/>
          <a:p>
            <a:pPr algn="ctr"/>
            <a:r>
              <a:rPr lang="en-US" dirty="0"/>
              <a:t>White Dwarf Supernovae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A0F64-A63D-D2BC-E21B-047CEA027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45635"/>
            <a:ext cx="5334000" cy="417705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Classically: occurs when WD reaches 1.4 solar masses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Explosion mechanism</a:t>
            </a:r>
            <a:br>
              <a:rPr lang="en-US" dirty="0"/>
            </a:br>
            <a:r>
              <a:rPr lang="en-US" dirty="0"/>
              <a:t>poorly understood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Products: Ca, </a:t>
            </a:r>
            <a:r>
              <a:rPr lang="en-US" dirty="0" err="1"/>
              <a:t>Ti</a:t>
            </a:r>
            <a:r>
              <a:rPr lang="en-US" dirty="0"/>
              <a:t>, Mn, Fe,</a:t>
            </a:r>
            <a:br>
              <a:rPr lang="en-US" dirty="0"/>
            </a:br>
            <a:r>
              <a:rPr lang="en-US" dirty="0"/>
              <a:t>Co, Ni, Zn </a:t>
            </a:r>
          </a:p>
        </p:txBody>
      </p:sp>
      <p:pic>
        <p:nvPicPr>
          <p:cNvPr id="5" name="Picture 4" descr="A colorful explosion in space&#10;&#10;Description automatically generated">
            <a:extLst>
              <a:ext uri="{FF2B5EF4-FFF2-40B4-BE49-F238E27FC236}">
                <a16:creationId xmlns:a16="http://schemas.microsoft.com/office/drawing/2014/main" id="{B7189FB4-D728-DB57-0CFA-E80BFA43EB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9A981C-5368-2F17-C304-B64CE0AB195D}"/>
              </a:ext>
            </a:extLst>
          </p:cNvPr>
          <p:cNvSpPr txBox="1"/>
          <p:nvPr/>
        </p:nvSpPr>
        <p:spPr>
          <a:xfrm>
            <a:off x="9352722" y="6474550"/>
            <a:ext cx="2839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Image credit: NASA</a:t>
            </a:r>
          </a:p>
        </p:txBody>
      </p:sp>
    </p:spTree>
    <p:extLst>
      <p:ext uri="{BB962C8B-B14F-4D97-AF65-F5344CB8AC3E}">
        <p14:creationId xmlns:p14="http://schemas.microsoft.com/office/powerpoint/2010/main" val="2010909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A12D4-9245-B0C5-FB68-78E3D6ADA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9877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Galaxies facilitate nuclear processing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F8E0A84-59F7-B5B3-80DE-F92B4756242A}"/>
              </a:ext>
            </a:extLst>
          </p:cNvPr>
          <p:cNvSpPr/>
          <p:nvPr/>
        </p:nvSpPr>
        <p:spPr>
          <a:xfrm rot="2166488">
            <a:off x="2325754" y="3089912"/>
            <a:ext cx="6937514" cy="1784033"/>
          </a:xfrm>
          <a:prstGeom prst="ellipse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29AE9BA-4AD4-E67E-3BEA-D4D0267FEAA5}"/>
              </a:ext>
            </a:extLst>
          </p:cNvPr>
          <p:cNvSpPr/>
          <p:nvPr/>
        </p:nvSpPr>
        <p:spPr>
          <a:xfrm>
            <a:off x="5078895" y="3266312"/>
            <a:ext cx="1431235" cy="1431235"/>
          </a:xfrm>
          <a:prstGeom prst="ellipse">
            <a:avLst/>
          </a:prstGeom>
          <a:solidFill>
            <a:schemeClr val="accent1">
              <a:alpha val="70297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5-Point Star 7">
            <a:extLst>
              <a:ext uri="{FF2B5EF4-FFF2-40B4-BE49-F238E27FC236}">
                <a16:creationId xmlns:a16="http://schemas.microsoft.com/office/drawing/2014/main" id="{B6278D49-BA5B-3FE9-2B45-752F8354A52C}"/>
              </a:ext>
            </a:extLst>
          </p:cNvPr>
          <p:cNvSpPr/>
          <p:nvPr/>
        </p:nvSpPr>
        <p:spPr>
          <a:xfrm>
            <a:off x="7566482" y="462500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5-Point Star 8">
            <a:extLst>
              <a:ext uri="{FF2B5EF4-FFF2-40B4-BE49-F238E27FC236}">
                <a16:creationId xmlns:a16="http://schemas.microsoft.com/office/drawing/2014/main" id="{BF19A8F9-AB91-7BF9-56AD-B30AD1639C6C}"/>
              </a:ext>
            </a:extLst>
          </p:cNvPr>
          <p:cNvSpPr/>
          <p:nvPr/>
        </p:nvSpPr>
        <p:spPr>
          <a:xfrm>
            <a:off x="5752191" y="428881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5-Point Star 9">
            <a:extLst>
              <a:ext uri="{FF2B5EF4-FFF2-40B4-BE49-F238E27FC236}">
                <a16:creationId xmlns:a16="http://schemas.microsoft.com/office/drawing/2014/main" id="{FBC5C9E9-1060-58DE-E5B6-6BB7A6318889}"/>
              </a:ext>
            </a:extLst>
          </p:cNvPr>
          <p:cNvSpPr/>
          <p:nvPr/>
        </p:nvSpPr>
        <p:spPr>
          <a:xfrm>
            <a:off x="5399503" y="408166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>
            <a:extLst>
              <a:ext uri="{FF2B5EF4-FFF2-40B4-BE49-F238E27FC236}">
                <a16:creationId xmlns:a16="http://schemas.microsoft.com/office/drawing/2014/main" id="{48A7C638-5475-009C-5463-30C26F96FD76}"/>
              </a:ext>
            </a:extLst>
          </p:cNvPr>
          <p:cNvSpPr/>
          <p:nvPr/>
        </p:nvSpPr>
        <p:spPr>
          <a:xfrm>
            <a:off x="6262025" y="3518453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>
            <a:extLst>
              <a:ext uri="{FF2B5EF4-FFF2-40B4-BE49-F238E27FC236}">
                <a16:creationId xmlns:a16="http://schemas.microsoft.com/office/drawing/2014/main" id="{E2D7D870-9829-CB8A-0FD6-2510EF924AC5}"/>
              </a:ext>
            </a:extLst>
          </p:cNvPr>
          <p:cNvSpPr/>
          <p:nvPr/>
        </p:nvSpPr>
        <p:spPr>
          <a:xfrm>
            <a:off x="6003234" y="341906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5-Point Star 12">
            <a:extLst>
              <a:ext uri="{FF2B5EF4-FFF2-40B4-BE49-F238E27FC236}">
                <a16:creationId xmlns:a16="http://schemas.microsoft.com/office/drawing/2014/main" id="{9ED1D912-6AAC-C39E-084F-C1568ED95F23}"/>
              </a:ext>
            </a:extLst>
          </p:cNvPr>
          <p:cNvSpPr/>
          <p:nvPr/>
        </p:nvSpPr>
        <p:spPr>
          <a:xfrm>
            <a:off x="6057740" y="3806513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5-Point Star 13">
            <a:extLst>
              <a:ext uri="{FF2B5EF4-FFF2-40B4-BE49-F238E27FC236}">
                <a16:creationId xmlns:a16="http://schemas.microsoft.com/office/drawing/2014/main" id="{11BFBDB5-4A1C-D8F4-1067-473E7FB9A2F9}"/>
              </a:ext>
            </a:extLst>
          </p:cNvPr>
          <p:cNvSpPr/>
          <p:nvPr/>
        </p:nvSpPr>
        <p:spPr>
          <a:xfrm>
            <a:off x="6050366" y="360459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5-Point Star 14">
            <a:extLst>
              <a:ext uri="{FF2B5EF4-FFF2-40B4-BE49-F238E27FC236}">
                <a16:creationId xmlns:a16="http://schemas.microsoft.com/office/drawing/2014/main" id="{D578DFDC-5416-9603-E7E2-76FE1B8D7AEE}"/>
              </a:ext>
            </a:extLst>
          </p:cNvPr>
          <p:cNvSpPr/>
          <p:nvPr/>
        </p:nvSpPr>
        <p:spPr>
          <a:xfrm>
            <a:off x="5864835" y="3611218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5-Point Star 15">
            <a:extLst>
              <a:ext uri="{FF2B5EF4-FFF2-40B4-BE49-F238E27FC236}">
                <a16:creationId xmlns:a16="http://schemas.microsoft.com/office/drawing/2014/main" id="{CB4A390E-3293-5302-5949-90C859A46D6B}"/>
              </a:ext>
            </a:extLst>
          </p:cNvPr>
          <p:cNvSpPr/>
          <p:nvPr/>
        </p:nvSpPr>
        <p:spPr>
          <a:xfrm>
            <a:off x="5701743" y="408166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5-Point Star 16">
            <a:extLst>
              <a:ext uri="{FF2B5EF4-FFF2-40B4-BE49-F238E27FC236}">
                <a16:creationId xmlns:a16="http://schemas.microsoft.com/office/drawing/2014/main" id="{853E3035-2252-3174-3413-87EF27820F79}"/>
              </a:ext>
            </a:extLst>
          </p:cNvPr>
          <p:cNvSpPr/>
          <p:nvPr/>
        </p:nvSpPr>
        <p:spPr>
          <a:xfrm>
            <a:off x="5492269" y="388288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5-Point Star 17">
            <a:extLst>
              <a:ext uri="{FF2B5EF4-FFF2-40B4-BE49-F238E27FC236}">
                <a16:creationId xmlns:a16="http://schemas.microsoft.com/office/drawing/2014/main" id="{223DD5B7-DAB6-7850-91CB-AC08C8962EDD}"/>
              </a:ext>
            </a:extLst>
          </p:cNvPr>
          <p:cNvSpPr/>
          <p:nvPr/>
        </p:nvSpPr>
        <p:spPr>
          <a:xfrm>
            <a:off x="5608978" y="369735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5-Point Star 18">
            <a:extLst>
              <a:ext uri="{FF2B5EF4-FFF2-40B4-BE49-F238E27FC236}">
                <a16:creationId xmlns:a16="http://schemas.microsoft.com/office/drawing/2014/main" id="{64D7A1AF-BBAF-30F3-326B-98A530264C7F}"/>
              </a:ext>
            </a:extLst>
          </p:cNvPr>
          <p:cNvSpPr/>
          <p:nvPr/>
        </p:nvSpPr>
        <p:spPr>
          <a:xfrm>
            <a:off x="5887276" y="379012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5-Point Star 19">
            <a:extLst>
              <a:ext uri="{FF2B5EF4-FFF2-40B4-BE49-F238E27FC236}">
                <a16:creationId xmlns:a16="http://schemas.microsoft.com/office/drawing/2014/main" id="{737F7FCF-585F-6B5A-74A0-83B91CAE7F74}"/>
              </a:ext>
            </a:extLst>
          </p:cNvPr>
          <p:cNvSpPr/>
          <p:nvPr/>
        </p:nvSpPr>
        <p:spPr>
          <a:xfrm>
            <a:off x="5844957" y="3988904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5-Point Star 20">
            <a:extLst>
              <a:ext uri="{FF2B5EF4-FFF2-40B4-BE49-F238E27FC236}">
                <a16:creationId xmlns:a16="http://schemas.microsoft.com/office/drawing/2014/main" id="{8A099DF6-95D3-3F95-66D4-75338082ED3E}"/>
              </a:ext>
            </a:extLst>
          </p:cNvPr>
          <p:cNvSpPr/>
          <p:nvPr/>
        </p:nvSpPr>
        <p:spPr>
          <a:xfrm>
            <a:off x="5701745" y="388288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5-Point Star 21">
            <a:extLst>
              <a:ext uri="{FF2B5EF4-FFF2-40B4-BE49-F238E27FC236}">
                <a16:creationId xmlns:a16="http://schemas.microsoft.com/office/drawing/2014/main" id="{6BB3D507-30A1-22D4-B4BA-9133426EFCC5}"/>
              </a:ext>
            </a:extLst>
          </p:cNvPr>
          <p:cNvSpPr/>
          <p:nvPr/>
        </p:nvSpPr>
        <p:spPr>
          <a:xfrm>
            <a:off x="7772897" y="4751238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5-Point Star 22">
            <a:extLst>
              <a:ext uri="{FF2B5EF4-FFF2-40B4-BE49-F238E27FC236}">
                <a16:creationId xmlns:a16="http://schemas.microsoft.com/office/drawing/2014/main" id="{6BD471AE-8FCC-B130-9CF3-E2DADA8A3D27}"/>
              </a:ext>
            </a:extLst>
          </p:cNvPr>
          <p:cNvSpPr/>
          <p:nvPr/>
        </p:nvSpPr>
        <p:spPr>
          <a:xfrm>
            <a:off x="7438297" y="5422060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5-Point Star 23">
            <a:extLst>
              <a:ext uri="{FF2B5EF4-FFF2-40B4-BE49-F238E27FC236}">
                <a16:creationId xmlns:a16="http://schemas.microsoft.com/office/drawing/2014/main" id="{9E514D28-479D-2F5B-DB2C-E3EAB8D51815}"/>
              </a:ext>
            </a:extLst>
          </p:cNvPr>
          <p:cNvSpPr/>
          <p:nvPr/>
        </p:nvSpPr>
        <p:spPr>
          <a:xfrm>
            <a:off x="7209036" y="558544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5-Point Star 24">
            <a:extLst>
              <a:ext uri="{FF2B5EF4-FFF2-40B4-BE49-F238E27FC236}">
                <a16:creationId xmlns:a16="http://schemas.microsoft.com/office/drawing/2014/main" id="{CEDB0CB3-6EF8-56EA-58FA-089343CFFA1C}"/>
              </a:ext>
            </a:extLst>
          </p:cNvPr>
          <p:cNvSpPr/>
          <p:nvPr/>
        </p:nvSpPr>
        <p:spPr>
          <a:xfrm>
            <a:off x="6376219" y="4813678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5-Point Star 25">
            <a:extLst>
              <a:ext uri="{FF2B5EF4-FFF2-40B4-BE49-F238E27FC236}">
                <a16:creationId xmlns:a16="http://schemas.microsoft.com/office/drawing/2014/main" id="{020C0345-B8A6-83F7-58CF-E2F236789659}"/>
              </a:ext>
            </a:extLst>
          </p:cNvPr>
          <p:cNvSpPr/>
          <p:nvPr/>
        </p:nvSpPr>
        <p:spPr>
          <a:xfrm>
            <a:off x="5744443" y="3412436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5-Point Star 26">
            <a:extLst>
              <a:ext uri="{FF2B5EF4-FFF2-40B4-BE49-F238E27FC236}">
                <a16:creationId xmlns:a16="http://schemas.microsoft.com/office/drawing/2014/main" id="{C269EA7E-0C2B-C305-2FA8-9F5778F0ECB3}"/>
              </a:ext>
            </a:extLst>
          </p:cNvPr>
          <p:cNvSpPr/>
          <p:nvPr/>
        </p:nvSpPr>
        <p:spPr>
          <a:xfrm>
            <a:off x="5532025" y="4240695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5-Point Star 27">
            <a:extLst>
              <a:ext uri="{FF2B5EF4-FFF2-40B4-BE49-F238E27FC236}">
                <a16:creationId xmlns:a16="http://schemas.microsoft.com/office/drawing/2014/main" id="{50EDEACA-180A-FEE1-3597-473F0CDA6A8B}"/>
              </a:ext>
            </a:extLst>
          </p:cNvPr>
          <p:cNvSpPr/>
          <p:nvPr/>
        </p:nvSpPr>
        <p:spPr>
          <a:xfrm>
            <a:off x="6151260" y="492056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5-Point Star 28">
            <a:extLst>
              <a:ext uri="{FF2B5EF4-FFF2-40B4-BE49-F238E27FC236}">
                <a16:creationId xmlns:a16="http://schemas.microsoft.com/office/drawing/2014/main" id="{00DA1328-2151-D584-AA47-AD6467AD1FFC}"/>
              </a:ext>
            </a:extLst>
          </p:cNvPr>
          <p:cNvSpPr/>
          <p:nvPr/>
        </p:nvSpPr>
        <p:spPr>
          <a:xfrm>
            <a:off x="5950973" y="4751238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5-Point Star 29">
            <a:extLst>
              <a:ext uri="{FF2B5EF4-FFF2-40B4-BE49-F238E27FC236}">
                <a16:creationId xmlns:a16="http://schemas.microsoft.com/office/drawing/2014/main" id="{65566C92-43FB-69D1-0B51-55213C9D76DA}"/>
              </a:ext>
            </a:extLst>
          </p:cNvPr>
          <p:cNvSpPr/>
          <p:nvPr/>
        </p:nvSpPr>
        <p:spPr>
          <a:xfrm>
            <a:off x="6093270" y="463250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5-Point Star 30">
            <a:extLst>
              <a:ext uri="{FF2B5EF4-FFF2-40B4-BE49-F238E27FC236}">
                <a16:creationId xmlns:a16="http://schemas.microsoft.com/office/drawing/2014/main" id="{8249EB06-7183-0ACE-B447-DFF18E37E14F}"/>
              </a:ext>
            </a:extLst>
          </p:cNvPr>
          <p:cNvSpPr/>
          <p:nvPr/>
        </p:nvSpPr>
        <p:spPr>
          <a:xfrm>
            <a:off x="5717555" y="4745846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5-Point Star 31">
            <a:extLst>
              <a:ext uri="{FF2B5EF4-FFF2-40B4-BE49-F238E27FC236}">
                <a16:creationId xmlns:a16="http://schemas.microsoft.com/office/drawing/2014/main" id="{CCC4C97E-151C-11C6-C10D-9E278E0A811D}"/>
              </a:ext>
            </a:extLst>
          </p:cNvPr>
          <p:cNvSpPr/>
          <p:nvPr/>
        </p:nvSpPr>
        <p:spPr>
          <a:xfrm>
            <a:off x="5794805" y="455264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5-Point Star 32">
            <a:extLst>
              <a:ext uri="{FF2B5EF4-FFF2-40B4-BE49-F238E27FC236}">
                <a16:creationId xmlns:a16="http://schemas.microsoft.com/office/drawing/2014/main" id="{7E8681F6-6E41-E5E3-7A1F-E87526FB8E0E}"/>
              </a:ext>
            </a:extLst>
          </p:cNvPr>
          <p:cNvSpPr/>
          <p:nvPr/>
        </p:nvSpPr>
        <p:spPr>
          <a:xfrm>
            <a:off x="5596022" y="453224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5-Point Star 33">
            <a:extLst>
              <a:ext uri="{FF2B5EF4-FFF2-40B4-BE49-F238E27FC236}">
                <a16:creationId xmlns:a16="http://schemas.microsoft.com/office/drawing/2014/main" id="{81B2594F-759F-46A1-1AF0-8BFE5DA82B18}"/>
              </a:ext>
            </a:extLst>
          </p:cNvPr>
          <p:cNvSpPr/>
          <p:nvPr/>
        </p:nvSpPr>
        <p:spPr>
          <a:xfrm>
            <a:off x="5957600" y="4456563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5-Point Star 34">
            <a:extLst>
              <a:ext uri="{FF2B5EF4-FFF2-40B4-BE49-F238E27FC236}">
                <a16:creationId xmlns:a16="http://schemas.microsoft.com/office/drawing/2014/main" id="{F6F04AA9-FA57-EECA-8D03-02BD49A7B360}"/>
              </a:ext>
            </a:extLst>
          </p:cNvPr>
          <p:cNvSpPr/>
          <p:nvPr/>
        </p:nvSpPr>
        <p:spPr>
          <a:xfrm>
            <a:off x="5390614" y="4376356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5-Point Star 35">
            <a:extLst>
              <a:ext uri="{FF2B5EF4-FFF2-40B4-BE49-F238E27FC236}">
                <a16:creationId xmlns:a16="http://schemas.microsoft.com/office/drawing/2014/main" id="{EEBB003F-3664-DA31-CDFA-65F535B4687B}"/>
              </a:ext>
            </a:extLst>
          </p:cNvPr>
          <p:cNvSpPr/>
          <p:nvPr/>
        </p:nvSpPr>
        <p:spPr>
          <a:xfrm>
            <a:off x="7177130" y="529390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5-Point Star 36">
            <a:extLst>
              <a:ext uri="{FF2B5EF4-FFF2-40B4-BE49-F238E27FC236}">
                <a16:creationId xmlns:a16="http://schemas.microsoft.com/office/drawing/2014/main" id="{58A2CC12-3C95-A543-DA62-B964DBC451E2}"/>
              </a:ext>
            </a:extLst>
          </p:cNvPr>
          <p:cNvSpPr/>
          <p:nvPr/>
        </p:nvSpPr>
        <p:spPr>
          <a:xfrm>
            <a:off x="6914108" y="539991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5-Point Star 37">
            <a:extLst>
              <a:ext uri="{FF2B5EF4-FFF2-40B4-BE49-F238E27FC236}">
                <a16:creationId xmlns:a16="http://schemas.microsoft.com/office/drawing/2014/main" id="{67873747-446B-4E71-B5F8-636E4AB29FE9}"/>
              </a:ext>
            </a:extLst>
          </p:cNvPr>
          <p:cNvSpPr/>
          <p:nvPr/>
        </p:nvSpPr>
        <p:spPr>
          <a:xfrm>
            <a:off x="6821343" y="5136616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5-Point Star 38">
            <a:extLst>
              <a:ext uri="{FF2B5EF4-FFF2-40B4-BE49-F238E27FC236}">
                <a16:creationId xmlns:a16="http://schemas.microsoft.com/office/drawing/2014/main" id="{0CE9E915-3D93-88B3-6142-2DD9C9E8F4ED}"/>
              </a:ext>
            </a:extLst>
          </p:cNvPr>
          <p:cNvSpPr/>
          <p:nvPr/>
        </p:nvSpPr>
        <p:spPr>
          <a:xfrm>
            <a:off x="6635812" y="4906443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5-Point Star 39">
            <a:extLst>
              <a:ext uri="{FF2B5EF4-FFF2-40B4-BE49-F238E27FC236}">
                <a16:creationId xmlns:a16="http://schemas.microsoft.com/office/drawing/2014/main" id="{AF81CE04-A699-A8F0-06B4-8A936A38E48B}"/>
              </a:ext>
            </a:extLst>
          </p:cNvPr>
          <p:cNvSpPr/>
          <p:nvPr/>
        </p:nvSpPr>
        <p:spPr>
          <a:xfrm>
            <a:off x="6558320" y="5236530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5-Point Star 40">
            <a:extLst>
              <a:ext uri="{FF2B5EF4-FFF2-40B4-BE49-F238E27FC236}">
                <a16:creationId xmlns:a16="http://schemas.microsoft.com/office/drawing/2014/main" id="{6977673D-A2BA-B2AA-3BE8-5EFEC457C1D3}"/>
              </a:ext>
            </a:extLst>
          </p:cNvPr>
          <p:cNvSpPr/>
          <p:nvPr/>
        </p:nvSpPr>
        <p:spPr>
          <a:xfrm>
            <a:off x="6354790" y="509493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5-Point Star 41">
            <a:extLst>
              <a:ext uri="{FF2B5EF4-FFF2-40B4-BE49-F238E27FC236}">
                <a16:creationId xmlns:a16="http://schemas.microsoft.com/office/drawing/2014/main" id="{7F2F3AC2-C59A-0623-A985-0E41DA0C2D63}"/>
              </a:ext>
            </a:extLst>
          </p:cNvPr>
          <p:cNvSpPr/>
          <p:nvPr/>
        </p:nvSpPr>
        <p:spPr>
          <a:xfrm>
            <a:off x="7698591" y="5035978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5-Point Star 42">
            <a:extLst>
              <a:ext uri="{FF2B5EF4-FFF2-40B4-BE49-F238E27FC236}">
                <a16:creationId xmlns:a16="http://schemas.microsoft.com/office/drawing/2014/main" id="{E1261447-830B-704A-09F9-DCF561E5B644}"/>
              </a:ext>
            </a:extLst>
          </p:cNvPr>
          <p:cNvSpPr/>
          <p:nvPr/>
        </p:nvSpPr>
        <p:spPr>
          <a:xfrm>
            <a:off x="7928626" y="497916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5-Point Star 43">
            <a:extLst>
              <a:ext uri="{FF2B5EF4-FFF2-40B4-BE49-F238E27FC236}">
                <a16:creationId xmlns:a16="http://schemas.microsoft.com/office/drawing/2014/main" id="{D29EA8D7-49D9-DB07-E3C9-AF1564236D42}"/>
              </a:ext>
            </a:extLst>
          </p:cNvPr>
          <p:cNvSpPr/>
          <p:nvPr/>
        </p:nvSpPr>
        <p:spPr>
          <a:xfrm>
            <a:off x="8064446" y="5261808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5-Point Star 44">
            <a:extLst>
              <a:ext uri="{FF2B5EF4-FFF2-40B4-BE49-F238E27FC236}">
                <a16:creationId xmlns:a16="http://schemas.microsoft.com/office/drawing/2014/main" id="{CE3CBA3F-37FC-C417-6B7B-865936BB3904}"/>
              </a:ext>
            </a:extLst>
          </p:cNvPr>
          <p:cNvSpPr/>
          <p:nvPr/>
        </p:nvSpPr>
        <p:spPr>
          <a:xfrm>
            <a:off x="8143961" y="5736114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5-Point Star 45">
            <a:extLst>
              <a:ext uri="{FF2B5EF4-FFF2-40B4-BE49-F238E27FC236}">
                <a16:creationId xmlns:a16="http://schemas.microsoft.com/office/drawing/2014/main" id="{02931C56-1762-4D97-16DE-E0321F1F2631}"/>
              </a:ext>
            </a:extLst>
          </p:cNvPr>
          <p:cNvSpPr/>
          <p:nvPr/>
        </p:nvSpPr>
        <p:spPr>
          <a:xfrm>
            <a:off x="7772898" y="5354573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5-Point Star 46">
            <a:extLst>
              <a:ext uri="{FF2B5EF4-FFF2-40B4-BE49-F238E27FC236}">
                <a16:creationId xmlns:a16="http://schemas.microsoft.com/office/drawing/2014/main" id="{58C3FEA2-7FBC-F8AF-859D-F3C0B415BAB5}"/>
              </a:ext>
            </a:extLst>
          </p:cNvPr>
          <p:cNvSpPr/>
          <p:nvPr/>
        </p:nvSpPr>
        <p:spPr>
          <a:xfrm>
            <a:off x="7958430" y="5498961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5-Point Star 47">
            <a:extLst>
              <a:ext uri="{FF2B5EF4-FFF2-40B4-BE49-F238E27FC236}">
                <a16:creationId xmlns:a16="http://schemas.microsoft.com/office/drawing/2014/main" id="{B3133B18-3527-619B-BDD4-2BD449648A72}"/>
              </a:ext>
            </a:extLst>
          </p:cNvPr>
          <p:cNvSpPr/>
          <p:nvPr/>
        </p:nvSpPr>
        <p:spPr>
          <a:xfrm>
            <a:off x="7815983" y="577097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5-Point Star 48">
            <a:extLst>
              <a:ext uri="{FF2B5EF4-FFF2-40B4-BE49-F238E27FC236}">
                <a16:creationId xmlns:a16="http://schemas.microsoft.com/office/drawing/2014/main" id="{7E89EFB5-D956-F87C-347C-F3D4B97E9FF5}"/>
              </a:ext>
            </a:extLst>
          </p:cNvPr>
          <p:cNvSpPr/>
          <p:nvPr/>
        </p:nvSpPr>
        <p:spPr>
          <a:xfrm>
            <a:off x="7617201" y="5678214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5-Point Star 49">
            <a:extLst>
              <a:ext uri="{FF2B5EF4-FFF2-40B4-BE49-F238E27FC236}">
                <a16:creationId xmlns:a16="http://schemas.microsoft.com/office/drawing/2014/main" id="{C1EDC65F-43A6-46CC-4B9D-25175912483F}"/>
              </a:ext>
            </a:extLst>
          </p:cNvPr>
          <p:cNvSpPr/>
          <p:nvPr/>
        </p:nvSpPr>
        <p:spPr>
          <a:xfrm>
            <a:off x="5300864" y="303352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5-Point Star 50">
            <a:extLst>
              <a:ext uri="{FF2B5EF4-FFF2-40B4-BE49-F238E27FC236}">
                <a16:creationId xmlns:a16="http://schemas.microsoft.com/office/drawing/2014/main" id="{A75A0C0E-BA17-DFA8-362D-153FDA5076F9}"/>
              </a:ext>
            </a:extLst>
          </p:cNvPr>
          <p:cNvSpPr/>
          <p:nvPr/>
        </p:nvSpPr>
        <p:spPr>
          <a:xfrm>
            <a:off x="5546030" y="2882000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5-Point Star 51">
            <a:extLst>
              <a:ext uri="{FF2B5EF4-FFF2-40B4-BE49-F238E27FC236}">
                <a16:creationId xmlns:a16="http://schemas.microsoft.com/office/drawing/2014/main" id="{34CC0160-68EE-78D1-F018-ABF21D729B82}"/>
              </a:ext>
            </a:extLst>
          </p:cNvPr>
          <p:cNvSpPr/>
          <p:nvPr/>
        </p:nvSpPr>
        <p:spPr>
          <a:xfrm>
            <a:off x="5470126" y="3205800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5-Point Star 52">
            <a:extLst>
              <a:ext uri="{FF2B5EF4-FFF2-40B4-BE49-F238E27FC236}">
                <a16:creationId xmlns:a16="http://schemas.microsoft.com/office/drawing/2014/main" id="{C6CF3368-718C-247C-EE04-749C2EAE60F6}"/>
              </a:ext>
            </a:extLst>
          </p:cNvPr>
          <p:cNvSpPr/>
          <p:nvPr/>
        </p:nvSpPr>
        <p:spPr>
          <a:xfrm>
            <a:off x="5731561" y="314841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5-Point Star 53">
            <a:extLst>
              <a:ext uri="{FF2B5EF4-FFF2-40B4-BE49-F238E27FC236}">
                <a16:creationId xmlns:a16="http://schemas.microsoft.com/office/drawing/2014/main" id="{B5870D85-A4C8-04C2-67B8-35B89ED6E453}"/>
              </a:ext>
            </a:extLst>
          </p:cNvPr>
          <p:cNvSpPr/>
          <p:nvPr/>
        </p:nvSpPr>
        <p:spPr>
          <a:xfrm>
            <a:off x="5984105" y="318052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5-Point Star 54">
            <a:extLst>
              <a:ext uri="{FF2B5EF4-FFF2-40B4-BE49-F238E27FC236}">
                <a16:creationId xmlns:a16="http://schemas.microsoft.com/office/drawing/2014/main" id="{9857AB72-8CBF-0CD2-82B4-9E5FA61D1476}"/>
              </a:ext>
            </a:extLst>
          </p:cNvPr>
          <p:cNvSpPr/>
          <p:nvPr/>
        </p:nvSpPr>
        <p:spPr>
          <a:xfrm>
            <a:off x="4514171" y="237265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5-Point Star 55">
            <a:extLst>
              <a:ext uri="{FF2B5EF4-FFF2-40B4-BE49-F238E27FC236}">
                <a16:creationId xmlns:a16="http://schemas.microsoft.com/office/drawing/2014/main" id="{617C35C6-F66E-C4B2-68F7-62C0B9FC35D2}"/>
              </a:ext>
            </a:extLst>
          </p:cNvPr>
          <p:cNvSpPr/>
          <p:nvPr/>
        </p:nvSpPr>
        <p:spPr>
          <a:xfrm>
            <a:off x="5259604" y="2772495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5-Point Star 56">
            <a:extLst>
              <a:ext uri="{FF2B5EF4-FFF2-40B4-BE49-F238E27FC236}">
                <a16:creationId xmlns:a16="http://schemas.microsoft.com/office/drawing/2014/main" id="{E6396AE1-D3D5-186C-317A-B84E768A83B7}"/>
              </a:ext>
            </a:extLst>
          </p:cNvPr>
          <p:cNvSpPr/>
          <p:nvPr/>
        </p:nvSpPr>
        <p:spPr>
          <a:xfrm>
            <a:off x="4484883" y="257092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5-Point Star 57">
            <a:extLst>
              <a:ext uri="{FF2B5EF4-FFF2-40B4-BE49-F238E27FC236}">
                <a16:creationId xmlns:a16="http://schemas.microsoft.com/office/drawing/2014/main" id="{31517679-1979-0FC7-62BB-5FEC693E49A4}"/>
              </a:ext>
            </a:extLst>
          </p:cNvPr>
          <p:cNvSpPr/>
          <p:nvPr/>
        </p:nvSpPr>
        <p:spPr>
          <a:xfrm>
            <a:off x="4242503" y="244885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5-Point Star 58">
            <a:extLst>
              <a:ext uri="{FF2B5EF4-FFF2-40B4-BE49-F238E27FC236}">
                <a16:creationId xmlns:a16="http://schemas.microsoft.com/office/drawing/2014/main" id="{8F58FD6A-4E3D-0672-8577-6176FF549263}"/>
              </a:ext>
            </a:extLst>
          </p:cNvPr>
          <p:cNvSpPr/>
          <p:nvPr/>
        </p:nvSpPr>
        <p:spPr>
          <a:xfrm>
            <a:off x="4029713" y="2100814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5-Point Star 59">
            <a:extLst>
              <a:ext uri="{FF2B5EF4-FFF2-40B4-BE49-F238E27FC236}">
                <a16:creationId xmlns:a16="http://schemas.microsoft.com/office/drawing/2014/main" id="{7C8F80B1-3CF7-D544-8350-5BD3C2F46457}"/>
              </a:ext>
            </a:extLst>
          </p:cNvPr>
          <p:cNvSpPr/>
          <p:nvPr/>
        </p:nvSpPr>
        <p:spPr>
          <a:xfrm>
            <a:off x="3770545" y="222025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5-Point Star 60">
            <a:extLst>
              <a:ext uri="{FF2B5EF4-FFF2-40B4-BE49-F238E27FC236}">
                <a16:creationId xmlns:a16="http://schemas.microsoft.com/office/drawing/2014/main" id="{BB4903E0-9051-CF47-8149-B3D28BEFC21A}"/>
              </a:ext>
            </a:extLst>
          </p:cNvPr>
          <p:cNvSpPr/>
          <p:nvPr/>
        </p:nvSpPr>
        <p:spPr>
          <a:xfrm>
            <a:off x="3762415" y="1953296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5-Point Star 61">
            <a:extLst>
              <a:ext uri="{FF2B5EF4-FFF2-40B4-BE49-F238E27FC236}">
                <a16:creationId xmlns:a16="http://schemas.microsoft.com/office/drawing/2014/main" id="{B8BF6C25-8C89-3E11-488B-807699808355}"/>
              </a:ext>
            </a:extLst>
          </p:cNvPr>
          <p:cNvSpPr/>
          <p:nvPr/>
        </p:nvSpPr>
        <p:spPr>
          <a:xfrm>
            <a:off x="3511377" y="221345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5-Point Star 62">
            <a:extLst>
              <a:ext uri="{FF2B5EF4-FFF2-40B4-BE49-F238E27FC236}">
                <a16:creationId xmlns:a16="http://schemas.microsoft.com/office/drawing/2014/main" id="{1D46810E-212F-B7CC-4C8B-BBD5FA6D26CA}"/>
              </a:ext>
            </a:extLst>
          </p:cNvPr>
          <p:cNvSpPr/>
          <p:nvPr/>
        </p:nvSpPr>
        <p:spPr>
          <a:xfrm>
            <a:off x="3193321" y="1918423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5-Point Star 63">
            <a:extLst>
              <a:ext uri="{FF2B5EF4-FFF2-40B4-BE49-F238E27FC236}">
                <a16:creationId xmlns:a16="http://schemas.microsoft.com/office/drawing/2014/main" id="{E0F97960-93D7-3230-777A-AE5969BFE600}"/>
              </a:ext>
            </a:extLst>
          </p:cNvPr>
          <p:cNvSpPr/>
          <p:nvPr/>
        </p:nvSpPr>
        <p:spPr>
          <a:xfrm>
            <a:off x="4075345" y="2313540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5-Point Star 64">
            <a:extLst>
              <a:ext uri="{FF2B5EF4-FFF2-40B4-BE49-F238E27FC236}">
                <a16:creationId xmlns:a16="http://schemas.microsoft.com/office/drawing/2014/main" id="{DCF278DC-7A59-B3B0-3B48-9D58B9162A6C}"/>
              </a:ext>
            </a:extLst>
          </p:cNvPr>
          <p:cNvSpPr/>
          <p:nvPr/>
        </p:nvSpPr>
        <p:spPr>
          <a:xfrm>
            <a:off x="5023625" y="284921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5-Point Star 65">
            <a:extLst>
              <a:ext uri="{FF2B5EF4-FFF2-40B4-BE49-F238E27FC236}">
                <a16:creationId xmlns:a16="http://schemas.microsoft.com/office/drawing/2014/main" id="{F5333257-38D6-39EB-E7E5-7AB19ACE2567}"/>
              </a:ext>
            </a:extLst>
          </p:cNvPr>
          <p:cNvSpPr/>
          <p:nvPr/>
        </p:nvSpPr>
        <p:spPr>
          <a:xfrm>
            <a:off x="4986129" y="257432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5-Point Star 66">
            <a:extLst>
              <a:ext uri="{FF2B5EF4-FFF2-40B4-BE49-F238E27FC236}">
                <a16:creationId xmlns:a16="http://schemas.microsoft.com/office/drawing/2014/main" id="{E445ED94-B98E-FB92-D925-9F3B0F6F8737}"/>
              </a:ext>
            </a:extLst>
          </p:cNvPr>
          <p:cNvSpPr/>
          <p:nvPr/>
        </p:nvSpPr>
        <p:spPr>
          <a:xfrm>
            <a:off x="4724927" y="275645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5-Point Star 67">
            <a:extLst>
              <a:ext uri="{FF2B5EF4-FFF2-40B4-BE49-F238E27FC236}">
                <a16:creationId xmlns:a16="http://schemas.microsoft.com/office/drawing/2014/main" id="{A7A46AF1-A6FC-DC73-43C2-D9D387B37B9E}"/>
              </a:ext>
            </a:extLst>
          </p:cNvPr>
          <p:cNvSpPr/>
          <p:nvPr/>
        </p:nvSpPr>
        <p:spPr>
          <a:xfrm>
            <a:off x="4740963" y="247815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5-Point Star 69">
            <a:extLst>
              <a:ext uri="{FF2B5EF4-FFF2-40B4-BE49-F238E27FC236}">
                <a16:creationId xmlns:a16="http://schemas.microsoft.com/office/drawing/2014/main" id="{68CC82E5-8796-C3C1-0A72-4AA125B565D4}"/>
              </a:ext>
            </a:extLst>
          </p:cNvPr>
          <p:cNvSpPr/>
          <p:nvPr/>
        </p:nvSpPr>
        <p:spPr>
          <a:xfrm>
            <a:off x="3498121" y="190934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5-Point Star 70">
            <a:extLst>
              <a:ext uri="{FF2B5EF4-FFF2-40B4-BE49-F238E27FC236}">
                <a16:creationId xmlns:a16="http://schemas.microsoft.com/office/drawing/2014/main" id="{514455F2-0AD8-5E73-9953-CF8CAFA2B77F}"/>
              </a:ext>
            </a:extLst>
          </p:cNvPr>
          <p:cNvSpPr/>
          <p:nvPr/>
        </p:nvSpPr>
        <p:spPr>
          <a:xfrm>
            <a:off x="4317648" y="2236374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5-Point Star 71">
            <a:extLst>
              <a:ext uri="{FF2B5EF4-FFF2-40B4-BE49-F238E27FC236}">
                <a16:creationId xmlns:a16="http://schemas.microsoft.com/office/drawing/2014/main" id="{58E2027B-1024-3A74-92F5-EE24179302F1}"/>
              </a:ext>
            </a:extLst>
          </p:cNvPr>
          <p:cNvSpPr/>
          <p:nvPr/>
        </p:nvSpPr>
        <p:spPr>
          <a:xfrm>
            <a:off x="3301897" y="2406305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5-Point Star 72">
            <a:extLst>
              <a:ext uri="{FF2B5EF4-FFF2-40B4-BE49-F238E27FC236}">
                <a16:creationId xmlns:a16="http://schemas.microsoft.com/office/drawing/2014/main" id="{CB6CDE5C-C5A9-485B-A11C-42D0B1F4D7CF}"/>
              </a:ext>
            </a:extLst>
          </p:cNvPr>
          <p:cNvSpPr/>
          <p:nvPr/>
        </p:nvSpPr>
        <p:spPr>
          <a:xfrm>
            <a:off x="3160945" y="222025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5-Point Star 74">
            <a:extLst>
              <a:ext uri="{FF2B5EF4-FFF2-40B4-BE49-F238E27FC236}">
                <a16:creationId xmlns:a16="http://schemas.microsoft.com/office/drawing/2014/main" id="{7AD6D469-41BF-2024-C7F6-4EC35ACE361B}"/>
              </a:ext>
            </a:extLst>
          </p:cNvPr>
          <p:cNvSpPr/>
          <p:nvPr/>
        </p:nvSpPr>
        <p:spPr>
          <a:xfrm>
            <a:off x="3557560" y="2902916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5-Point Star 75">
            <a:extLst>
              <a:ext uri="{FF2B5EF4-FFF2-40B4-BE49-F238E27FC236}">
                <a16:creationId xmlns:a16="http://schemas.microsoft.com/office/drawing/2014/main" id="{0CF0578A-2356-04C4-1E1D-B02C8CD53C7A}"/>
              </a:ext>
            </a:extLst>
          </p:cNvPr>
          <p:cNvSpPr/>
          <p:nvPr/>
        </p:nvSpPr>
        <p:spPr>
          <a:xfrm>
            <a:off x="3790869" y="2966210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5-Point Star 76">
            <a:extLst>
              <a:ext uri="{FF2B5EF4-FFF2-40B4-BE49-F238E27FC236}">
                <a16:creationId xmlns:a16="http://schemas.microsoft.com/office/drawing/2014/main" id="{2B88DF3F-53E2-3808-0A5A-FAC1E7711BD3}"/>
              </a:ext>
            </a:extLst>
          </p:cNvPr>
          <p:cNvSpPr/>
          <p:nvPr/>
        </p:nvSpPr>
        <p:spPr>
          <a:xfrm>
            <a:off x="3665588" y="2667094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5-Point Star 77">
            <a:extLst>
              <a:ext uri="{FF2B5EF4-FFF2-40B4-BE49-F238E27FC236}">
                <a16:creationId xmlns:a16="http://schemas.microsoft.com/office/drawing/2014/main" id="{2C9EC751-B0B7-93C9-ACBF-4C5560DACBA4}"/>
              </a:ext>
            </a:extLst>
          </p:cNvPr>
          <p:cNvSpPr/>
          <p:nvPr/>
        </p:nvSpPr>
        <p:spPr>
          <a:xfrm>
            <a:off x="3405355" y="266089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5-Point Star 78">
            <a:extLst>
              <a:ext uri="{FF2B5EF4-FFF2-40B4-BE49-F238E27FC236}">
                <a16:creationId xmlns:a16="http://schemas.microsoft.com/office/drawing/2014/main" id="{388617BC-D692-205D-2F80-4238A620F8EC}"/>
              </a:ext>
            </a:extLst>
          </p:cNvPr>
          <p:cNvSpPr/>
          <p:nvPr/>
        </p:nvSpPr>
        <p:spPr>
          <a:xfrm>
            <a:off x="4919861" y="397714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5-Point Star 79">
            <a:extLst>
              <a:ext uri="{FF2B5EF4-FFF2-40B4-BE49-F238E27FC236}">
                <a16:creationId xmlns:a16="http://schemas.microsoft.com/office/drawing/2014/main" id="{BA397131-E73D-39DA-35CA-95204BEFB3C2}"/>
              </a:ext>
            </a:extLst>
          </p:cNvPr>
          <p:cNvSpPr/>
          <p:nvPr/>
        </p:nvSpPr>
        <p:spPr>
          <a:xfrm>
            <a:off x="6963260" y="408166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5-Point Star 81">
            <a:extLst>
              <a:ext uri="{FF2B5EF4-FFF2-40B4-BE49-F238E27FC236}">
                <a16:creationId xmlns:a16="http://schemas.microsoft.com/office/drawing/2014/main" id="{EED70ED7-6B4E-AA1E-B58F-B6FEA4575302}"/>
              </a:ext>
            </a:extLst>
          </p:cNvPr>
          <p:cNvSpPr/>
          <p:nvPr/>
        </p:nvSpPr>
        <p:spPr>
          <a:xfrm>
            <a:off x="4303342" y="310047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5-Point Star 83">
            <a:extLst>
              <a:ext uri="{FF2B5EF4-FFF2-40B4-BE49-F238E27FC236}">
                <a16:creationId xmlns:a16="http://schemas.microsoft.com/office/drawing/2014/main" id="{5D40C25D-3E77-3D88-4BF2-2F77A01E6CFF}"/>
              </a:ext>
            </a:extLst>
          </p:cNvPr>
          <p:cNvSpPr/>
          <p:nvPr/>
        </p:nvSpPr>
        <p:spPr>
          <a:xfrm>
            <a:off x="4538867" y="3593083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5-Point Star 85">
            <a:extLst>
              <a:ext uri="{FF2B5EF4-FFF2-40B4-BE49-F238E27FC236}">
                <a16:creationId xmlns:a16="http://schemas.microsoft.com/office/drawing/2014/main" id="{751CAF51-ECE2-0D0A-209F-EB7D04E88B93}"/>
              </a:ext>
            </a:extLst>
          </p:cNvPr>
          <p:cNvSpPr/>
          <p:nvPr/>
        </p:nvSpPr>
        <p:spPr>
          <a:xfrm>
            <a:off x="6515326" y="4333460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5-Point Star 86">
            <a:extLst>
              <a:ext uri="{FF2B5EF4-FFF2-40B4-BE49-F238E27FC236}">
                <a16:creationId xmlns:a16="http://schemas.microsoft.com/office/drawing/2014/main" id="{07F20D5D-6C01-1925-C023-77FFD755F23A}"/>
              </a:ext>
            </a:extLst>
          </p:cNvPr>
          <p:cNvSpPr/>
          <p:nvPr/>
        </p:nvSpPr>
        <p:spPr>
          <a:xfrm>
            <a:off x="6543046" y="3819053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5-Point Star 87">
            <a:extLst>
              <a:ext uri="{FF2B5EF4-FFF2-40B4-BE49-F238E27FC236}">
                <a16:creationId xmlns:a16="http://schemas.microsoft.com/office/drawing/2014/main" id="{22AB8D03-1938-200A-AA45-951D6C6A681B}"/>
              </a:ext>
            </a:extLst>
          </p:cNvPr>
          <p:cNvSpPr/>
          <p:nvPr/>
        </p:nvSpPr>
        <p:spPr>
          <a:xfrm>
            <a:off x="7005684" y="444697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5-Point Star 93">
            <a:extLst>
              <a:ext uri="{FF2B5EF4-FFF2-40B4-BE49-F238E27FC236}">
                <a16:creationId xmlns:a16="http://schemas.microsoft.com/office/drawing/2014/main" id="{B6A312C7-6D49-66A4-F1A0-AB4BF85C6F22}"/>
              </a:ext>
            </a:extLst>
          </p:cNvPr>
          <p:cNvSpPr/>
          <p:nvPr/>
        </p:nvSpPr>
        <p:spPr>
          <a:xfrm>
            <a:off x="4893395" y="348699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9" name="Graphic 98" descr="Arrow: Slight curve with solid fill">
            <a:extLst>
              <a:ext uri="{FF2B5EF4-FFF2-40B4-BE49-F238E27FC236}">
                <a16:creationId xmlns:a16="http://schemas.microsoft.com/office/drawing/2014/main" id="{7F53B118-10F4-A2CF-1E73-A77613E42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523697">
            <a:off x="1705632" y="2879008"/>
            <a:ext cx="1575881" cy="1575881"/>
          </a:xfrm>
          <a:prstGeom prst="rect">
            <a:avLst/>
          </a:prstGeom>
        </p:spPr>
      </p:pic>
      <p:sp>
        <p:nvSpPr>
          <p:cNvPr id="100" name="TextBox 99">
            <a:extLst>
              <a:ext uri="{FF2B5EF4-FFF2-40B4-BE49-F238E27FC236}">
                <a16:creationId xmlns:a16="http://schemas.microsoft.com/office/drawing/2014/main" id="{A10CCD77-B335-BF71-520A-FA50C724308E}"/>
              </a:ext>
            </a:extLst>
          </p:cNvPr>
          <p:cNvSpPr txBox="1"/>
          <p:nvPr/>
        </p:nvSpPr>
        <p:spPr>
          <a:xfrm rot="19523697">
            <a:off x="636077" y="2813868"/>
            <a:ext cx="2768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Raleway" pitchFamily="2" charset="77"/>
              </a:rPr>
              <a:t>Accretion</a:t>
            </a:r>
          </a:p>
        </p:txBody>
      </p:sp>
      <p:sp>
        <p:nvSpPr>
          <p:cNvPr id="101" name="4-Point Star 100">
            <a:extLst>
              <a:ext uri="{FF2B5EF4-FFF2-40B4-BE49-F238E27FC236}">
                <a16:creationId xmlns:a16="http://schemas.microsoft.com/office/drawing/2014/main" id="{12D3081B-E5BD-1C4F-7988-AE3ECB86BA11}"/>
              </a:ext>
            </a:extLst>
          </p:cNvPr>
          <p:cNvSpPr/>
          <p:nvPr/>
        </p:nvSpPr>
        <p:spPr>
          <a:xfrm>
            <a:off x="4642957" y="2266655"/>
            <a:ext cx="1140641" cy="1179712"/>
          </a:xfrm>
          <a:prstGeom prst="star4">
            <a:avLst>
              <a:gd name="adj" fmla="val 2765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560ACB9B-9B6E-B171-172E-32525445BB3D}"/>
              </a:ext>
            </a:extLst>
          </p:cNvPr>
          <p:cNvSpPr txBox="1"/>
          <p:nvPr/>
        </p:nvSpPr>
        <p:spPr>
          <a:xfrm>
            <a:off x="5166022" y="1549219"/>
            <a:ext cx="28036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Raleway" pitchFamily="2" charset="77"/>
              </a:rPr>
              <a:t>Star Formation</a:t>
            </a:r>
          </a:p>
        </p:txBody>
      </p:sp>
      <p:sp>
        <p:nvSpPr>
          <p:cNvPr id="105" name="Explosion 2 104">
            <a:extLst>
              <a:ext uri="{FF2B5EF4-FFF2-40B4-BE49-F238E27FC236}">
                <a16:creationId xmlns:a16="http://schemas.microsoft.com/office/drawing/2014/main" id="{469DEDA5-3061-506D-0A70-C7B23F2308C8}"/>
              </a:ext>
            </a:extLst>
          </p:cNvPr>
          <p:cNvSpPr/>
          <p:nvPr/>
        </p:nvSpPr>
        <p:spPr>
          <a:xfrm>
            <a:off x="5786234" y="4728408"/>
            <a:ext cx="1497745" cy="1050234"/>
          </a:xfrm>
          <a:prstGeom prst="irregularSeal2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14375D88-B8F1-7383-8073-C8E4CFD1F632}"/>
              </a:ext>
            </a:extLst>
          </p:cNvPr>
          <p:cNvSpPr txBox="1"/>
          <p:nvPr/>
        </p:nvSpPr>
        <p:spPr>
          <a:xfrm rot="20353714">
            <a:off x="5887171" y="5062636"/>
            <a:ext cx="1326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</a:rPr>
              <a:t>KABOOM!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1D27EEB-D3A2-E230-17B3-798701EFDA16}"/>
              </a:ext>
            </a:extLst>
          </p:cNvPr>
          <p:cNvSpPr txBox="1"/>
          <p:nvPr/>
        </p:nvSpPr>
        <p:spPr>
          <a:xfrm>
            <a:off x="4076086" y="5854475"/>
            <a:ext cx="3208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Raleway" pitchFamily="2" charset="77"/>
              </a:rPr>
              <a:t>Supernovae</a:t>
            </a:r>
          </a:p>
        </p:txBody>
      </p:sp>
      <p:pic>
        <p:nvPicPr>
          <p:cNvPr id="109" name="Graphic 108" descr="Back with solid fill">
            <a:extLst>
              <a:ext uri="{FF2B5EF4-FFF2-40B4-BE49-F238E27FC236}">
                <a16:creationId xmlns:a16="http://schemas.microsoft.com/office/drawing/2014/main" id="{389CCD80-C18E-9896-29CA-48A00AF481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0404063">
            <a:off x="7773877" y="3361729"/>
            <a:ext cx="1771914" cy="1466259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03E73950-E119-47A1-DD15-E950575C079E}"/>
              </a:ext>
            </a:extLst>
          </p:cNvPr>
          <p:cNvSpPr txBox="1"/>
          <p:nvPr/>
        </p:nvSpPr>
        <p:spPr>
          <a:xfrm rot="20404063">
            <a:off x="7010866" y="3019300"/>
            <a:ext cx="2768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Raleway" pitchFamily="2" charset="77"/>
              </a:rPr>
              <a:t>Outflows</a:t>
            </a:r>
          </a:p>
        </p:txBody>
      </p:sp>
      <p:sp>
        <p:nvSpPr>
          <p:cNvPr id="114" name="5-Point Star 113">
            <a:extLst>
              <a:ext uri="{FF2B5EF4-FFF2-40B4-BE49-F238E27FC236}">
                <a16:creationId xmlns:a16="http://schemas.microsoft.com/office/drawing/2014/main" id="{66B84E69-3932-2849-6021-7E600442208C}"/>
              </a:ext>
            </a:extLst>
          </p:cNvPr>
          <p:cNvSpPr/>
          <p:nvPr/>
        </p:nvSpPr>
        <p:spPr>
          <a:xfrm>
            <a:off x="5191529" y="4235565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6" name="Picture 115" descr="A pink liquid in a circle&#10;&#10;Description automatically generated">
            <a:extLst>
              <a:ext uri="{FF2B5EF4-FFF2-40B4-BE49-F238E27FC236}">
                <a16:creationId xmlns:a16="http://schemas.microsoft.com/office/drawing/2014/main" id="{AAD789BF-29AB-5AE6-76FE-ADF437B48A95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 rot="1899481">
            <a:off x="3348922" y="1580803"/>
            <a:ext cx="4791456" cy="479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308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101" grpId="0" animBg="1"/>
      <p:bldP spid="104" grpId="0"/>
      <p:bldP spid="105" grpId="0" animBg="1"/>
      <p:bldP spid="106" grpId="0"/>
      <p:bldP spid="107" grpId="0"/>
      <p:bldP spid="1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A24ED-EB1C-E292-E1B0-552B21E26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821485"/>
            <a:ext cx="12192000" cy="12150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How to make sense of it all?</a:t>
            </a:r>
          </a:p>
          <a:p>
            <a:pPr marL="0" indent="0" algn="ctr">
              <a:buNone/>
            </a:pPr>
            <a:r>
              <a:rPr lang="en-US" sz="3600" dirty="0"/>
              <a:t>Enter galactic chemical evolution models…</a:t>
            </a:r>
          </a:p>
        </p:txBody>
      </p:sp>
    </p:spTree>
    <p:extLst>
      <p:ext uri="{BB962C8B-B14F-4D97-AF65-F5344CB8AC3E}">
        <p14:creationId xmlns:p14="http://schemas.microsoft.com/office/powerpoint/2010/main" val="2902414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Bent Arrow 24">
            <a:extLst>
              <a:ext uri="{FF2B5EF4-FFF2-40B4-BE49-F238E27FC236}">
                <a16:creationId xmlns:a16="http://schemas.microsoft.com/office/drawing/2014/main" id="{D6C52592-BF18-05B1-09CF-BF0CAACD1449}"/>
              </a:ext>
            </a:extLst>
          </p:cNvPr>
          <p:cNvSpPr/>
          <p:nvPr/>
        </p:nvSpPr>
        <p:spPr>
          <a:xfrm rot="5400000">
            <a:off x="3639249" y="4726018"/>
            <a:ext cx="1159577" cy="560492"/>
          </a:xfrm>
          <a:prstGeom prst="bentArrow">
            <a:avLst>
              <a:gd name="adj1" fmla="val 9144"/>
              <a:gd name="adj2" fmla="val 23934"/>
              <a:gd name="adj3" fmla="val 46801"/>
              <a:gd name="adj4" fmla="val 49696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221918-9474-3E50-B4DB-39437B128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6" y="349690"/>
            <a:ext cx="5975349" cy="1325563"/>
          </a:xfrm>
        </p:spPr>
        <p:txBody>
          <a:bodyPr/>
          <a:lstStyle/>
          <a:p>
            <a:pPr algn="ctr"/>
            <a:r>
              <a:rPr lang="en-US" dirty="0"/>
              <a:t>One-Zone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5F33D7-2763-C23D-896A-2E3382F0F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0" y="1675253"/>
            <a:ext cx="5997575" cy="75421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One chemically homogeneous</a:t>
            </a:r>
            <a:br>
              <a:rPr lang="en-US" dirty="0"/>
            </a:br>
            <a:r>
              <a:rPr lang="en-US" dirty="0"/>
              <a:t>gas cloud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3CEBA2-A3A3-376C-AECE-849E9CAA26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75253"/>
            <a:ext cx="5997574" cy="696182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Multiple clouds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F08BC8C-C38D-FA81-C0B3-01FDFE5A59D6}"/>
              </a:ext>
            </a:extLst>
          </p:cNvPr>
          <p:cNvSpPr txBox="1">
            <a:spLocks/>
          </p:cNvSpPr>
          <p:nvPr/>
        </p:nvSpPr>
        <p:spPr>
          <a:xfrm>
            <a:off x="6194425" y="349690"/>
            <a:ext cx="59975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aleway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Multi-Zone </a:t>
            </a:r>
          </a:p>
        </p:txBody>
      </p:sp>
      <p:sp>
        <p:nvSpPr>
          <p:cNvPr id="8" name="Cloud 7">
            <a:extLst>
              <a:ext uri="{FF2B5EF4-FFF2-40B4-BE49-F238E27FC236}">
                <a16:creationId xmlns:a16="http://schemas.microsoft.com/office/drawing/2014/main" id="{D16D1821-8499-772C-648D-195B60A8395A}"/>
              </a:ext>
            </a:extLst>
          </p:cNvPr>
          <p:cNvSpPr/>
          <p:nvPr/>
        </p:nvSpPr>
        <p:spPr>
          <a:xfrm>
            <a:off x="1961002" y="4079288"/>
            <a:ext cx="1972019" cy="1266939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5-Point Star 8">
            <a:extLst>
              <a:ext uri="{FF2B5EF4-FFF2-40B4-BE49-F238E27FC236}">
                <a16:creationId xmlns:a16="http://schemas.microsoft.com/office/drawing/2014/main" id="{BCFA08B1-3BDE-5959-D6C3-3AA0E159D63B}"/>
              </a:ext>
            </a:extLst>
          </p:cNvPr>
          <p:cNvSpPr/>
          <p:nvPr/>
        </p:nvSpPr>
        <p:spPr>
          <a:xfrm>
            <a:off x="2310379" y="444747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>
            <a:extLst>
              <a:ext uri="{FF2B5EF4-FFF2-40B4-BE49-F238E27FC236}">
                <a16:creationId xmlns:a16="http://schemas.microsoft.com/office/drawing/2014/main" id="{F5302536-C744-40D3-A249-AFB757B25FF6}"/>
              </a:ext>
            </a:extLst>
          </p:cNvPr>
          <p:cNvSpPr/>
          <p:nvPr/>
        </p:nvSpPr>
        <p:spPr>
          <a:xfrm>
            <a:off x="2725813" y="4320455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>
            <a:extLst>
              <a:ext uri="{FF2B5EF4-FFF2-40B4-BE49-F238E27FC236}">
                <a16:creationId xmlns:a16="http://schemas.microsoft.com/office/drawing/2014/main" id="{EC070B73-14D4-85E6-4064-0794570730EC}"/>
              </a:ext>
            </a:extLst>
          </p:cNvPr>
          <p:cNvSpPr/>
          <p:nvPr/>
        </p:nvSpPr>
        <p:spPr>
          <a:xfrm>
            <a:off x="2655028" y="465028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5-Point Star 12">
            <a:extLst>
              <a:ext uri="{FF2B5EF4-FFF2-40B4-BE49-F238E27FC236}">
                <a16:creationId xmlns:a16="http://schemas.microsoft.com/office/drawing/2014/main" id="{414E7CFD-4988-D08D-4B4F-69EE5B111369}"/>
              </a:ext>
            </a:extLst>
          </p:cNvPr>
          <p:cNvSpPr/>
          <p:nvPr/>
        </p:nvSpPr>
        <p:spPr>
          <a:xfrm>
            <a:off x="2856715" y="4980124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5-Point Star 13">
            <a:extLst>
              <a:ext uri="{FF2B5EF4-FFF2-40B4-BE49-F238E27FC236}">
                <a16:creationId xmlns:a16="http://schemas.microsoft.com/office/drawing/2014/main" id="{A7676C6F-71B2-63B8-17C2-983C0BFFF72E}"/>
              </a:ext>
            </a:extLst>
          </p:cNvPr>
          <p:cNvSpPr/>
          <p:nvPr/>
        </p:nvSpPr>
        <p:spPr>
          <a:xfrm>
            <a:off x="3085969" y="427775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5-Point Star 14">
            <a:extLst>
              <a:ext uri="{FF2B5EF4-FFF2-40B4-BE49-F238E27FC236}">
                <a16:creationId xmlns:a16="http://schemas.microsoft.com/office/drawing/2014/main" id="{E9C1705C-477F-E668-A070-8E89FFADE1C2}"/>
              </a:ext>
            </a:extLst>
          </p:cNvPr>
          <p:cNvSpPr/>
          <p:nvPr/>
        </p:nvSpPr>
        <p:spPr>
          <a:xfrm>
            <a:off x="3068584" y="465028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5-Point Star 15">
            <a:extLst>
              <a:ext uri="{FF2B5EF4-FFF2-40B4-BE49-F238E27FC236}">
                <a16:creationId xmlns:a16="http://schemas.microsoft.com/office/drawing/2014/main" id="{A1D953F6-5F4B-B459-9CD1-2ED82AE46708}"/>
              </a:ext>
            </a:extLst>
          </p:cNvPr>
          <p:cNvSpPr/>
          <p:nvPr/>
        </p:nvSpPr>
        <p:spPr>
          <a:xfrm>
            <a:off x="3446125" y="446328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Up Arrow 18">
            <a:extLst>
              <a:ext uri="{FF2B5EF4-FFF2-40B4-BE49-F238E27FC236}">
                <a16:creationId xmlns:a16="http://schemas.microsoft.com/office/drawing/2014/main" id="{74AF370D-1D7A-3C29-C8E6-B36B56FD3551}"/>
              </a:ext>
            </a:extLst>
          </p:cNvPr>
          <p:cNvSpPr/>
          <p:nvPr/>
        </p:nvSpPr>
        <p:spPr>
          <a:xfrm rot="19979723">
            <a:off x="2115239" y="3327422"/>
            <a:ext cx="358188" cy="751866"/>
          </a:xfrm>
          <a:prstGeom prst="upArrow">
            <a:avLst>
              <a:gd name="adj1" fmla="val 33663"/>
              <a:gd name="adj2" fmla="val 8299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Up Arrow 20">
            <a:extLst>
              <a:ext uri="{FF2B5EF4-FFF2-40B4-BE49-F238E27FC236}">
                <a16:creationId xmlns:a16="http://schemas.microsoft.com/office/drawing/2014/main" id="{8BDA37B7-06BE-9771-9F17-0556C930051C}"/>
              </a:ext>
            </a:extLst>
          </p:cNvPr>
          <p:cNvSpPr/>
          <p:nvPr/>
        </p:nvSpPr>
        <p:spPr>
          <a:xfrm rot="9149492">
            <a:off x="2513283" y="3321472"/>
            <a:ext cx="358188" cy="751866"/>
          </a:xfrm>
          <a:prstGeom prst="upArrow">
            <a:avLst>
              <a:gd name="adj1" fmla="val 33663"/>
              <a:gd name="adj2" fmla="val 8299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451BC8-492B-95B8-F350-352438FD5906}"/>
              </a:ext>
            </a:extLst>
          </p:cNvPr>
          <p:cNvSpPr txBox="1"/>
          <p:nvPr/>
        </p:nvSpPr>
        <p:spPr>
          <a:xfrm>
            <a:off x="1288067" y="2628859"/>
            <a:ext cx="1552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aleway" pitchFamily="2" charset="77"/>
              </a:rPr>
              <a:t>Accretion &amp; Ejection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7249BE-AE33-AEDC-8FCA-CECD4BBA049B}"/>
              </a:ext>
            </a:extLst>
          </p:cNvPr>
          <p:cNvSpPr txBox="1"/>
          <p:nvPr/>
        </p:nvSpPr>
        <p:spPr>
          <a:xfrm>
            <a:off x="3737105" y="5678816"/>
            <a:ext cx="1242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aleway" pitchFamily="2" charset="77"/>
              </a:rPr>
              <a:t>Metals</a:t>
            </a:r>
          </a:p>
        </p:txBody>
      </p:sp>
      <p:sp>
        <p:nvSpPr>
          <p:cNvPr id="29" name="4-Point Star 28">
            <a:extLst>
              <a:ext uri="{FF2B5EF4-FFF2-40B4-BE49-F238E27FC236}">
                <a16:creationId xmlns:a16="http://schemas.microsoft.com/office/drawing/2014/main" id="{7C7EE6AA-46BF-AD8F-C683-FED5B62D9C47}"/>
              </a:ext>
            </a:extLst>
          </p:cNvPr>
          <p:cNvSpPr/>
          <p:nvPr/>
        </p:nvSpPr>
        <p:spPr>
          <a:xfrm>
            <a:off x="2033724" y="4699896"/>
            <a:ext cx="662920" cy="646331"/>
          </a:xfrm>
          <a:prstGeom prst="star4">
            <a:avLst>
              <a:gd name="adj" fmla="val 2765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Bent Arrow 29">
            <a:extLst>
              <a:ext uri="{FF2B5EF4-FFF2-40B4-BE49-F238E27FC236}">
                <a16:creationId xmlns:a16="http://schemas.microsoft.com/office/drawing/2014/main" id="{FF758029-037A-4583-A26C-928357CFAE5C}"/>
              </a:ext>
            </a:extLst>
          </p:cNvPr>
          <p:cNvSpPr/>
          <p:nvPr/>
        </p:nvSpPr>
        <p:spPr>
          <a:xfrm rot="16200000">
            <a:off x="2342952" y="4469329"/>
            <a:ext cx="480774" cy="2307531"/>
          </a:xfrm>
          <a:prstGeom prst="bentArrow">
            <a:avLst>
              <a:gd name="adj1" fmla="val 8457"/>
              <a:gd name="adj2" fmla="val 19283"/>
              <a:gd name="adj3" fmla="val 46801"/>
              <a:gd name="adj4" fmla="val 39245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A8B6D8B-22FD-33AF-8928-CC2214346382}"/>
              </a:ext>
            </a:extLst>
          </p:cNvPr>
          <p:cNvSpPr txBox="1"/>
          <p:nvPr/>
        </p:nvSpPr>
        <p:spPr>
          <a:xfrm>
            <a:off x="1064738" y="4688496"/>
            <a:ext cx="954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aleway" pitchFamily="2" charset="77"/>
              </a:rPr>
              <a:t>New Stars</a:t>
            </a:r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A7FAD7A6-FDCD-BCB0-957D-B7DBFF9E0773}"/>
              </a:ext>
            </a:extLst>
          </p:cNvPr>
          <p:cNvSpPr/>
          <p:nvPr/>
        </p:nvSpPr>
        <p:spPr>
          <a:xfrm>
            <a:off x="5683833" y="2827678"/>
            <a:ext cx="1972019" cy="1266939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5-Point Star 32">
            <a:extLst>
              <a:ext uri="{FF2B5EF4-FFF2-40B4-BE49-F238E27FC236}">
                <a16:creationId xmlns:a16="http://schemas.microsoft.com/office/drawing/2014/main" id="{59525172-B7D2-066F-B15B-B08270EB178E}"/>
              </a:ext>
            </a:extLst>
          </p:cNvPr>
          <p:cNvSpPr/>
          <p:nvPr/>
        </p:nvSpPr>
        <p:spPr>
          <a:xfrm>
            <a:off x="6033210" y="319586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5-Point Star 33">
            <a:extLst>
              <a:ext uri="{FF2B5EF4-FFF2-40B4-BE49-F238E27FC236}">
                <a16:creationId xmlns:a16="http://schemas.microsoft.com/office/drawing/2014/main" id="{193F7B29-21DF-5F17-A3D7-B52AD4E5E15C}"/>
              </a:ext>
            </a:extLst>
          </p:cNvPr>
          <p:cNvSpPr/>
          <p:nvPr/>
        </p:nvSpPr>
        <p:spPr>
          <a:xfrm>
            <a:off x="6448644" y="3068845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5-Point Star 34">
            <a:extLst>
              <a:ext uri="{FF2B5EF4-FFF2-40B4-BE49-F238E27FC236}">
                <a16:creationId xmlns:a16="http://schemas.microsoft.com/office/drawing/2014/main" id="{208B890A-5E03-7DA0-93C6-1BBCF57483FC}"/>
              </a:ext>
            </a:extLst>
          </p:cNvPr>
          <p:cNvSpPr/>
          <p:nvPr/>
        </p:nvSpPr>
        <p:spPr>
          <a:xfrm>
            <a:off x="6377859" y="339867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5-Point Star 35">
            <a:extLst>
              <a:ext uri="{FF2B5EF4-FFF2-40B4-BE49-F238E27FC236}">
                <a16:creationId xmlns:a16="http://schemas.microsoft.com/office/drawing/2014/main" id="{27ED7BD4-66DC-E0EF-6822-0A36836667AB}"/>
              </a:ext>
            </a:extLst>
          </p:cNvPr>
          <p:cNvSpPr/>
          <p:nvPr/>
        </p:nvSpPr>
        <p:spPr>
          <a:xfrm>
            <a:off x="6579546" y="3728514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5-Point Star 36">
            <a:extLst>
              <a:ext uri="{FF2B5EF4-FFF2-40B4-BE49-F238E27FC236}">
                <a16:creationId xmlns:a16="http://schemas.microsoft.com/office/drawing/2014/main" id="{E99AD9DC-4022-D9FF-5DC6-18910F262579}"/>
              </a:ext>
            </a:extLst>
          </p:cNvPr>
          <p:cNvSpPr/>
          <p:nvPr/>
        </p:nvSpPr>
        <p:spPr>
          <a:xfrm>
            <a:off x="6808800" y="302614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5-Point Star 37">
            <a:extLst>
              <a:ext uri="{FF2B5EF4-FFF2-40B4-BE49-F238E27FC236}">
                <a16:creationId xmlns:a16="http://schemas.microsoft.com/office/drawing/2014/main" id="{FBEC6503-7C40-9FF4-024E-9E5FA6BC0E73}"/>
              </a:ext>
            </a:extLst>
          </p:cNvPr>
          <p:cNvSpPr/>
          <p:nvPr/>
        </p:nvSpPr>
        <p:spPr>
          <a:xfrm>
            <a:off x="6791415" y="339867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5-Point Star 38">
            <a:extLst>
              <a:ext uri="{FF2B5EF4-FFF2-40B4-BE49-F238E27FC236}">
                <a16:creationId xmlns:a16="http://schemas.microsoft.com/office/drawing/2014/main" id="{F1FEC4AF-23A3-2A90-1FFF-2ED9074473A2}"/>
              </a:ext>
            </a:extLst>
          </p:cNvPr>
          <p:cNvSpPr/>
          <p:nvPr/>
        </p:nvSpPr>
        <p:spPr>
          <a:xfrm>
            <a:off x="7168956" y="321167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Explosion 2 39">
            <a:extLst>
              <a:ext uri="{FF2B5EF4-FFF2-40B4-BE49-F238E27FC236}">
                <a16:creationId xmlns:a16="http://schemas.microsoft.com/office/drawing/2014/main" id="{C5A173ED-C1EC-D71A-C487-FC0CEAE898E9}"/>
              </a:ext>
            </a:extLst>
          </p:cNvPr>
          <p:cNvSpPr/>
          <p:nvPr/>
        </p:nvSpPr>
        <p:spPr>
          <a:xfrm>
            <a:off x="6765077" y="2991213"/>
            <a:ext cx="1107053" cy="608035"/>
          </a:xfrm>
          <a:prstGeom prst="irregularSeal2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656F556-1CAB-BF19-5AD1-6C60533AA867}"/>
              </a:ext>
            </a:extLst>
          </p:cNvPr>
          <p:cNvSpPr txBox="1"/>
          <p:nvPr/>
        </p:nvSpPr>
        <p:spPr>
          <a:xfrm rot="20353714">
            <a:off x="6860266" y="3163425"/>
            <a:ext cx="884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</a:rPr>
              <a:t>KABOOM!</a:t>
            </a:r>
          </a:p>
        </p:txBody>
      </p:sp>
      <p:sp>
        <p:nvSpPr>
          <p:cNvPr id="42" name="4-Point Star 41">
            <a:extLst>
              <a:ext uri="{FF2B5EF4-FFF2-40B4-BE49-F238E27FC236}">
                <a16:creationId xmlns:a16="http://schemas.microsoft.com/office/drawing/2014/main" id="{E8F0448E-A055-6CB3-C0CA-F2CE7417A5A1}"/>
              </a:ext>
            </a:extLst>
          </p:cNvPr>
          <p:cNvSpPr/>
          <p:nvPr/>
        </p:nvSpPr>
        <p:spPr>
          <a:xfrm>
            <a:off x="5756555" y="3448286"/>
            <a:ext cx="662920" cy="646331"/>
          </a:xfrm>
          <a:prstGeom prst="star4">
            <a:avLst>
              <a:gd name="adj" fmla="val 2765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B8E3535B-6B32-8934-5E34-750DE30D42FB}"/>
              </a:ext>
            </a:extLst>
          </p:cNvPr>
          <p:cNvSpPr/>
          <p:nvPr/>
        </p:nvSpPr>
        <p:spPr>
          <a:xfrm>
            <a:off x="7976778" y="5230012"/>
            <a:ext cx="1972019" cy="1266939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5-Point Star 43">
            <a:extLst>
              <a:ext uri="{FF2B5EF4-FFF2-40B4-BE49-F238E27FC236}">
                <a16:creationId xmlns:a16="http://schemas.microsoft.com/office/drawing/2014/main" id="{D5031C20-70FF-00B7-0DAE-DD184BD1C339}"/>
              </a:ext>
            </a:extLst>
          </p:cNvPr>
          <p:cNvSpPr/>
          <p:nvPr/>
        </p:nvSpPr>
        <p:spPr>
          <a:xfrm>
            <a:off x="8326155" y="5598196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5-Point Star 44">
            <a:extLst>
              <a:ext uri="{FF2B5EF4-FFF2-40B4-BE49-F238E27FC236}">
                <a16:creationId xmlns:a16="http://schemas.microsoft.com/office/drawing/2014/main" id="{98FB2B0F-6129-6834-5121-CDA6753EDC49}"/>
              </a:ext>
            </a:extLst>
          </p:cNvPr>
          <p:cNvSpPr/>
          <p:nvPr/>
        </p:nvSpPr>
        <p:spPr>
          <a:xfrm>
            <a:off x="8741589" y="547117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5-Point Star 45">
            <a:extLst>
              <a:ext uri="{FF2B5EF4-FFF2-40B4-BE49-F238E27FC236}">
                <a16:creationId xmlns:a16="http://schemas.microsoft.com/office/drawing/2014/main" id="{BEC1ED53-13CE-832B-3364-B09828EE6D11}"/>
              </a:ext>
            </a:extLst>
          </p:cNvPr>
          <p:cNvSpPr/>
          <p:nvPr/>
        </p:nvSpPr>
        <p:spPr>
          <a:xfrm>
            <a:off x="8670804" y="5801013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5-Point Star 46">
            <a:extLst>
              <a:ext uri="{FF2B5EF4-FFF2-40B4-BE49-F238E27FC236}">
                <a16:creationId xmlns:a16="http://schemas.microsoft.com/office/drawing/2014/main" id="{F6987EDA-5CBA-AD97-D647-73C3F4EBB0D9}"/>
              </a:ext>
            </a:extLst>
          </p:cNvPr>
          <p:cNvSpPr/>
          <p:nvPr/>
        </p:nvSpPr>
        <p:spPr>
          <a:xfrm>
            <a:off x="8872491" y="6130848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5-Point Star 47">
            <a:extLst>
              <a:ext uri="{FF2B5EF4-FFF2-40B4-BE49-F238E27FC236}">
                <a16:creationId xmlns:a16="http://schemas.microsoft.com/office/drawing/2014/main" id="{4650B5E4-BC2A-E1B4-43B8-A59F0B1ED6BE}"/>
              </a:ext>
            </a:extLst>
          </p:cNvPr>
          <p:cNvSpPr/>
          <p:nvPr/>
        </p:nvSpPr>
        <p:spPr>
          <a:xfrm>
            <a:off x="9101745" y="5428481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5-Point Star 48">
            <a:extLst>
              <a:ext uri="{FF2B5EF4-FFF2-40B4-BE49-F238E27FC236}">
                <a16:creationId xmlns:a16="http://schemas.microsoft.com/office/drawing/2014/main" id="{6A514E19-E14E-7D3C-D0BD-9E04658028B8}"/>
              </a:ext>
            </a:extLst>
          </p:cNvPr>
          <p:cNvSpPr/>
          <p:nvPr/>
        </p:nvSpPr>
        <p:spPr>
          <a:xfrm>
            <a:off x="9084360" y="5801013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5-Point Star 49">
            <a:extLst>
              <a:ext uri="{FF2B5EF4-FFF2-40B4-BE49-F238E27FC236}">
                <a16:creationId xmlns:a16="http://schemas.microsoft.com/office/drawing/2014/main" id="{21CC41A3-3514-8BD7-8140-FEA6DF68BDE4}"/>
              </a:ext>
            </a:extLst>
          </p:cNvPr>
          <p:cNvSpPr/>
          <p:nvPr/>
        </p:nvSpPr>
        <p:spPr>
          <a:xfrm>
            <a:off x="9461901" y="5614011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Explosion 2 50">
            <a:extLst>
              <a:ext uri="{FF2B5EF4-FFF2-40B4-BE49-F238E27FC236}">
                <a16:creationId xmlns:a16="http://schemas.microsoft.com/office/drawing/2014/main" id="{D9EF065B-E743-AA6C-22BB-9ADAACCD2D04}"/>
              </a:ext>
            </a:extLst>
          </p:cNvPr>
          <p:cNvSpPr/>
          <p:nvPr/>
        </p:nvSpPr>
        <p:spPr>
          <a:xfrm>
            <a:off x="9058022" y="5393547"/>
            <a:ext cx="1107053" cy="608035"/>
          </a:xfrm>
          <a:prstGeom prst="irregularSeal2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45F482E-A54F-01C5-34F6-4A32AA78A56A}"/>
              </a:ext>
            </a:extLst>
          </p:cNvPr>
          <p:cNvSpPr txBox="1"/>
          <p:nvPr/>
        </p:nvSpPr>
        <p:spPr>
          <a:xfrm rot="20353714">
            <a:off x="9153211" y="5565759"/>
            <a:ext cx="884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</a:rPr>
              <a:t>KABOOM!</a:t>
            </a:r>
          </a:p>
        </p:txBody>
      </p:sp>
      <p:sp>
        <p:nvSpPr>
          <p:cNvPr id="53" name="4-Point Star 52">
            <a:extLst>
              <a:ext uri="{FF2B5EF4-FFF2-40B4-BE49-F238E27FC236}">
                <a16:creationId xmlns:a16="http://schemas.microsoft.com/office/drawing/2014/main" id="{0DCE8039-44B6-3D49-ECA1-5A4F1D9D2CEF}"/>
              </a:ext>
            </a:extLst>
          </p:cNvPr>
          <p:cNvSpPr/>
          <p:nvPr/>
        </p:nvSpPr>
        <p:spPr>
          <a:xfrm>
            <a:off x="8049500" y="5850620"/>
            <a:ext cx="662920" cy="646331"/>
          </a:xfrm>
          <a:prstGeom prst="star4">
            <a:avLst>
              <a:gd name="adj" fmla="val 2765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Cloud 53">
            <a:extLst>
              <a:ext uri="{FF2B5EF4-FFF2-40B4-BE49-F238E27FC236}">
                <a16:creationId xmlns:a16="http://schemas.microsoft.com/office/drawing/2014/main" id="{F6E78E33-308B-05D4-62A6-637F81BEF651}"/>
              </a:ext>
            </a:extLst>
          </p:cNvPr>
          <p:cNvSpPr/>
          <p:nvPr/>
        </p:nvSpPr>
        <p:spPr>
          <a:xfrm>
            <a:off x="9816643" y="2491693"/>
            <a:ext cx="1972019" cy="1266939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5-Point Star 54">
            <a:extLst>
              <a:ext uri="{FF2B5EF4-FFF2-40B4-BE49-F238E27FC236}">
                <a16:creationId xmlns:a16="http://schemas.microsoft.com/office/drawing/2014/main" id="{E5B9FD67-81DF-F1DA-4622-5CDB9E27F009}"/>
              </a:ext>
            </a:extLst>
          </p:cNvPr>
          <p:cNvSpPr/>
          <p:nvPr/>
        </p:nvSpPr>
        <p:spPr>
          <a:xfrm>
            <a:off x="10166020" y="2859877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5-Point Star 55">
            <a:extLst>
              <a:ext uri="{FF2B5EF4-FFF2-40B4-BE49-F238E27FC236}">
                <a16:creationId xmlns:a16="http://schemas.microsoft.com/office/drawing/2014/main" id="{02B36776-BA04-D05D-01A8-1A4B9EA6682F}"/>
              </a:ext>
            </a:extLst>
          </p:cNvPr>
          <p:cNvSpPr/>
          <p:nvPr/>
        </p:nvSpPr>
        <p:spPr>
          <a:xfrm>
            <a:off x="10581454" y="2732860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5-Point Star 56">
            <a:extLst>
              <a:ext uri="{FF2B5EF4-FFF2-40B4-BE49-F238E27FC236}">
                <a16:creationId xmlns:a16="http://schemas.microsoft.com/office/drawing/2014/main" id="{33404C78-2756-3DEE-34DD-34717B567AE4}"/>
              </a:ext>
            </a:extLst>
          </p:cNvPr>
          <p:cNvSpPr/>
          <p:nvPr/>
        </p:nvSpPr>
        <p:spPr>
          <a:xfrm>
            <a:off x="10510669" y="3062694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5-Point Star 57">
            <a:extLst>
              <a:ext uri="{FF2B5EF4-FFF2-40B4-BE49-F238E27FC236}">
                <a16:creationId xmlns:a16="http://schemas.microsoft.com/office/drawing/2014/main" id="{A313B205-0E95-057F-6A00-816FC5217D1C}"/>
              </a:ext>
            </a:extLst>
          </p:cNvPr>
          <p:cNvSpPr/>
          <p:nvPr/>
        </p:nvSpPr>
        <p:spPr>
          <a:xfrm>
            <a:off x="10712356" y="3392529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5-Point Star 58">
            <a:extLst>
              <a:ext uri="{FF2B5EF4-FFF2-40B4-BE49-F238E27FC236}">
                <a16:creationId xmlns:a16="http://schemas.microsoft.com/office/drawing/2014/main" id="{0E28E10E-33AB-6E33-7552-D68C092EFD01}"/>
              </a:ext>
            </a:extLst>
          </p:cNvPr>
          <p:cNvSpPr/>
          <p:nvPr/>
        </p:nvSpPr>
        <p:spPr>
          <a:xfrm>
            <a:off x="10941610" y="269016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5-Point Star 59">
            <a:extLst>
              <a:ext uri="{FF2B5EF4-FFF2-40B4-BE49-F238E27FC236}">
                <a16:creationId xmlns:a16="http://schemas.microsoft.com/office/drawing/2014/main" id="{0F7B994B-EA32-6CC7-6C9B-0C7B91C9758F}"/>
              </a:ext>
            </a:extLst>
          </p:cNvPr>
          <p:cNvSpPr/>
          <p:nvPr/>
        </p:nvSpPr>
        <p:spPr>
          <a:xfrm>
            <a:off x="10924225" y="3062694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5-Point Star 60">
            <a:extLst>
              <a:ext uri="{FF2B5EF4-FFF2-40B4-BE49-F238E27FC236}">
                <a16:creationId xmlns:a16="http://schemas.microsoft.com/office/drawing/2014/main" id="{7B6E0A7A-8081-12B2-275D-324499D6363A}"/>
              </a:ext>
            </a:extLst>
          </p:cNvPr>
          <p:cNvSpPr/>
          <p:nvPr/>
        </p:nvSpPr>
        <p:spPr>
          <a:xfrm>
            <a:off x="11301766" y="2875692"/>
            <a:ext cx="185531" cy="185530"/>
          </a:xfrm>
          <a:prstGeom prst="star5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Explosion 2 61">
            <a:extLst>
              <a:ext uri="{FF2B5EF4-FFF2-40B4-BE49-F238E27FC236}">
                <a16:creationId xmlns:a16="http://schemas.microsoft.com/office/drawing/2014/main" id="{563394F7-A60F-B34A-A542-B22BABF39019}"/>
              </a:ext>
            </a:extLst>
          </p:cNvPr>
          <p:cNvSpPr/>
          <p:nvPr/>
        </p:nvSpPr>
        <p:spPr>
          <a:xfrm>
            <a:off x="10897887" y="2655228"/>
            <a:ext cx="1107053" cy="608035"/>
          </a:xfrm>
          <a:prstGeom prst="irregularSeal2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1F28184-B4A6-AF0F-DD4B-F5F89A7DBE9F}"/>
              </a:ext>
            </a:extLst>
          </p:cNvPr>
          <p:cNvSpPr txBox="1"/>
          <p:nvPr/>
        </p:nvSpPr>
        <p:spPr>
          <a:xfrm rot="20353714">
            <a:off x="10993076" y="2827440"/>
            <a:ext cx="884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</a:rPr>
              <a:t>KABOOM!</a:t>
            </a:r>
          </a:p>
        </p:txBody>
      </p:sp>
      <p:sp>
        <p:nvSpPr>
          <p:cNvPr id="64" name="4-Point Star 63">
            <a:extLst>
              <a:ext uri="{FF2B5EF4-FFF2-40B4-BE49-F238E27FC236}">
                <a16:creationId xmlns:a16="http://schemas.microsoft.com/office/drawing/2014/main" id="{613434E0-A293-5A43-88B8-CBB159B87350}"/>
              </a:ext>
            </a:extLst>
          </p:cNvPr>
          <p:cNvSpPr/>
          <p:nvPr/>
        </p:nvSpPr>
        <p:spPr>
          <a:xfrm>
            <a:off x="9889365" y="3112301"/>
            <a:ext cx="662920" cy="646331"/>
          </a:xfrm>
          <a:prstGeom prst="star4">
            <a:avLst>
              <a:gd name="adj" fmla="val 2765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Up Arrow 65">
            <a:extLst>
              <a:ext uri="{FF2B5EF4-FFF2-40B4-BE49-F238E27FC236}">
                <a16:creationId xmlns:a16="http://schemas.microsoft.com/office/drawing/2014/main" id="{73AAEB9C-DB86-896F-79C8-2608F17F7816}"/>
              </a:ext>
            </a:extLst>
          </p:cNvPr>
          <p:cNvSpPr/>
          <p:nvPr/>
        </p:nvSpPr>
        <p:spPr>
          <a:xfrm rot="19529106">
            <a:off x="7398745" y="4085797"/>
            <a:ext cx="314584" cy="1421351"/>
          </a:xfrm>
          <a:prstGeom prst="upArrow">
            <a:avLst>
              <a:gd name="adj1" fmla="val 35135"/>
              <a:gd name="adj2" fmla="val 7973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Up Arrow 66">
            <a:extLst>
              <a:ext uri="{FF2B5EF4-FFF2-40B4-BE49-F238E27FC236}">
                <a16:creationId xmlns:a16="http://schemas.microsoft.com/office/drawing/2014/main" id="{D90299AC-F74B-E68C-1CB6-D1AFB232D25F}"/>
              </a:ext>
            </a:extLst>
          </p:cNvPr>
          <p:cNvSpPr/>
          <p:nvPr/>
        </p:nvSpPr>
        <p:spPr>
          <a:xfrm rot="8702548">
            <a:off x="7693816" y="3960000"/>
            <a:ext cx="314584" cy="1421351"/>
          </a:xfrm>
          <a:prstGeom prst="upArrow">
            <a:avLst>
              <a:gd name="adj1" fmla="val 35135"/>
              <a:gd name="adj2" fmla="val 7973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Up Arrow 69">
            <a:extLst>
              <a:ext uri="{FF2B5EF4-FFF2-40B4-BE49-F238E27FC236}">
                <a16:creationId xmlns:a16="http://schemas.microsoft.com/office/drawing/2014/main" id="{3B8F3A3F-97A4-D49A-B146-3E14CE6AF258}"/>
              </a:ext>
            </a:extLst>
          </p:cNvPr>
          <p:cNvSpPr/>
          <p:nvPr/>
        </p:nvSpPr>
        <p:spPr>
          <a:xfrm rot="1933255">
            <a:off x="10228157" y="3816673"/>
            <a:ext cx="314584" cy="1421351"/>
          </a:xfrm>
          <a:prstGeom prst="upArrow">
            <a:avLst>
              <a:gd name="adj1" fmla="val 35135"/>
              <a:gd name="adj2" fmla="val 7973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Up Arrow 70">
            <a:extLst>
              <a:ext uri="{FF2B5EF4-FFF2-40B4-BE49-F238E27FC236}">
                <a16:creationId xmlns:a16="http://schemas.microsoft.com/office/drawing/2014/main" id="{75999302-3100-067F-CDCA-2D452387B8C9}"/>
              </a:ext>
            </a:extLst>
          </p:cNvPr>
          <p:cNvSpPr/>
          <p:nvPr/>
        </p:nvSpPr>
        <p:spPr>
          <a:xfrm rot="12706697">
            <a:off x="10441843" y="4086159"/>
            <a:ext cx="314584" cy="1421351"/>
          </a:xfrm>
          <a:prstGeom prst="upArrow">
            <a:avLst>
              <a:gd name="adj1" fmla="val 35135"/>
              <a:gd name="adj2" fmla="val 7973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Up Arrow 71">
            <a:extLst>
              <a:ext uri="{FF2B5EF4-FFF2-40B4-BE49-F238E27FC236}">
                <a16:creationId xmlns:a16="http://schemas.microsoft.com/office/drawing/2014/main" id="{17C1EF44-98DE-05C8-360A-EDA5204BEEE6}"/>
              </a:ext>
            </a:extLst>
          </p:cNvPr>
          <p:cNvSpPr/>
          <p:nvPr/>
        </p:nvSpPr>
        <p:spPr>
          <a:xfrm rot="5400000">
            <a:off x="8636531" y="2106131"/>
            <a:ext cx="314584" cy="1421351"/>
          </a:xfrm>
          <a:prstGeom prst="upArrow">
            <a:avLst>
              <a:gd name="adj1" fmla="val 35135"/>
              <a:gd name="adj2" fmla="val 7973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Up Arrow 72">
            <a:extLst>
              <a:ext uri="{FF2B5EF4-FFF2-40B4-BE49-F238E27FC236}">
                <a16:creationId xmlns:a16="http://schemas.microsoft.com/office/drawing/2014/main" id="{1C08C807-0129-BC87-E95D-1AC52EF3CE01}"/>
              </a:ext>
            </a:extLst>
          </p:cNvPr>
          <p:cNvSpPr/>
          <p:nvPr/>
        </p:nvSpPr>
        <p:spPr>
          <a:xfrm rot="16173442">
            <a:off x="8580691" y="2472029"/>
            <a:ext cx="314584" cy="1421351"/>
          </a:xfrm>
          <a:prstGeom prst="upArrow">
            <a:avLst>
              <a:gd name="adj1" fmla="val 35135"/>
              <a:gd name="adj2" fmla="val 7973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EEB258C-9DDF-27E2-A51E-8C404713769F}"/>
              </a:ext>
            </a:extLst>
          </p:cNvPr>
          <p:cNvSpPr txBox="1"/>
          <p:nvPr/>
        </p:nvSpPr>
        <p:spPr>
          <a:xfrm>
            <a:off x="8221622" y="3599248"/>
            <a:ext cx="18593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Raleway" pitchFamily="2" charset="77"/>
              </a:rPr>
              <a:t>Exchange of Gas &amp; Stars</a:t>
            </a:r>
          </a:p>
        </p:txBody>
      </p:sp>
      <p:sp>
        <p:nvSpPr>
          <p:cNvPr id="23" name="Explosion 2 22">
            <a:extLst>
              <a:ext uri="{FF2B5EF4-FFF2-40B4-BE49-F238E27FC236}">
                <a16:creationId xmlns:a16="http://schemas.microsoft.com/office/drawing/2014/main" id="{A794AEA4-A800-DA3D-6140-4A714D7B64CE}"/>
              </a:ext>
            </a:extLst>
          </p:cNvPr>
          <p:cNvSpPr/>
          <p:nvPr/>
        </p:nvSpPr>
        <p:spPr>
          <a:xfrm>
            <a:off x="3042246" y="4242823"/>
            <a:ext cx="1107053" cy="608035"/>
          </a:xfrm>
          <a:prstGeom prst="irregularSeal2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239364-8CB1-BE89-1234-2919BF8F9565}"/>
              </a:ext>
            </a:extLst>
          </p:cNvPr>
          <p:cNvSpPr txBox="1"/>
          <p:nvPr/>
        </p:nvSpPr>
        <p:spPr>
          <a:xfrm rot="20353714">
            <a:off x="3137435" y="4415035"/>
            <a:ext cx="884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</a:rPr>
              <a:t>KABOOM!</a:t>
            </a:r>
          </a:p>
        </p:txBody>
      </p:sp>
    </p:spTree>
    <p:extLst>
      <p:ext uri="{BB962C8B-B14F-4D97-AF65-F5344CB8AC3E}">
        <p14:creationId xmlns:p14="http://schemas.microsoft.com/office/powerpoint/2010/main" val="4122266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4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4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0" fill="hold">
                      <p:stCondLst>
                        <p:cond delay="indefinite"/>
                      </p:stCondLst>
                      <p:childTnLst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6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1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1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1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6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8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9" grpId="0" animBg="1"/>
      <p:bldP spid="21" grpId="0" animBg="1"/>
      <p:bldP spid="22" grpId="0"/>
      <p:bldP spid="26" grpId="0"/>
      <p:bldP spid="29" grpId="1" animBg="1"/>
      <p:bldP spid="30" grpId="0" animBg="1"/>
      <p:bldP spid="31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/>
      <p:bldP spid="64" grpId="0" animBg="1"/>
      <p:bldP spid="66" grpId="0" animBg="1"/>
      <p:bldP spid="67" grpId="0" animBg="1"/>
      <p:bldP spid="70" grpId="0" animBg="1"/>
      <p:bldP spid="71" grpId="0" animBg="1"/>
      <p:bldP spid="72" grpId="0" animBg="1"/>
      <p:bldP spid="73" grpId="0" animBg="1"/>
      <p:bldP spid="74" grpId="0"/>
      <p:bldP spid="23" grpId="0" animBg="1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779B3E-CFF0-27DD-4674-FEF86656BE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0" y="2628900"/>
                <a:ext cx="12192000" cy="1600200"/>
              </a:xfrm>
            </p:spPr>
            <p:txBody>
              <a:bodyPr/>
              <a:lstStyle/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sz="4000" dirty="0"/>
                  <a:t>net production rate =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∑</m:t>
                    </m:r>
                  </m:oMath>
                </a14:m>
                <a:r>
                  <a:rPr lang="en-US" sz="4000" dirty="0">
                    <a:solidFill>
                      <a:srgbClr val="00B050"/>
                    </a:solidFill>
                  </a:rPr>
                  <a:t> sources</a:t>
                </a:r>
                <a:r>
                  <a:rPr lang="en-US" sz="4000" dirty="0"/>
                  <a:t> -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∑</m:t>
                    </m:r>
                  </m:oMath>
                </a14:m>
                <a:r>
                  <a:rPr lang="en-US" sz="4000" dirty="0">
                    <a:solidFill>
                      <a:srgbClr val="C00000"/>
                    </a:solidFill>
                  </a:rPr>
                  <a:t> sinks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779B3E-CFF0-27DD-4674-FEF86656BE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2628900"/>
                <a:ext cx="12192000" cy="160020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7E4F34A0-4D2B-3A38-5D16-64005EA28DFE}"/>
              </a:ext>
            </a:extLst>
          </p:cNvPr>
          <p:cNvSpPr txBox="1"/>
          <p:nvPr/>
        </p:nvSpPr>
        <p:spPr>
          <a:xfrm>
            <a:off x="374375" y="1109869"/>
            <a:ext cx="775252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solidFill>
                  <a:srgbClr val="00B050"/>
                </a:solidFill>
                <a:latin typeface="Raleway" pitchFamily="2" charset="77"/>
              </a:rPr>
              <a:t>Supernovae (Core Collapse, Type </a:t>
            </a:r>
            <a:r>
              <a:rPr lang="en-US" sz="2800" dirty="0" err="1">
                <a:solidFill>
                  <a:srgbClr val="00B050"/>
                </a:solidFill>
                <a:latin typeface="Raleway" pitchFamily="2" charset="77"/>
              </a:rPr>
              <a:t>Ia</a:t>
            </a:r>
            <a:r>
              <a:rPr lang="en-US" sz="2800" dirty="0">
                <a:solidFill>
                  <a:srgbClr val="00B050"/>
                </a:solidFill>
                <a:latin typeface="Raleway" pitchFamily="2" charset="77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solidFill>
                  <a:srgbClr val="00B050"/>
                </a:solidFill>
                <a:latin typeface="Raleway" pitchFamily="2" charset="77"/>
              </a:rPr>
              <a:t>Asymptotic Giant Branch Stars (low mass)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solidFill>
                  <a:srgbClr val="00B050"/>
                </a:solidFill>
                <a:latin typeface="Raleway" pitchFamily="2" charset="77"/>
              </a:rPr>
              <a:t>Recycled stellar envelopes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B5EBB4AA-8860-F970-9C52-876B611384C4}"/>
              </a:ext>
            </a:extLst>
          </p:cNvPr>
          <p:cNvSpPr/>
          <p:nvPr/>
        </p:nvSpPr>
        <p:spPr>
          <a:xfrm>
            <a:off x="7941365" y="1109870"/>
            <a:ext cx="198783" cy="1384995"/>
          </a:xfrm>
          <a:prstGeom prst="rightBrac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6" name="Bent Arrow 5">
            <a:extLst>
              <a:ext uri="{FF2B5EF4-FFF2-40B4-BE49-F238E27FC236}">
                <a16:creationId xmlns:a16="http://schemas.microsoft.com/office/drawing/2014/main" id="{1CE2A670-DE45-1368-85BD-588F8F924F73}"/>
              </a:ext>
            </a:extLst>
          </p:cNvPr>
          <p:cNvSpPr/>
          <p:nvPr/>
        </p:nvSpPr>
        <p:spPr>
          <a:xfrm flipH="1">
            <a:off x="8206406" y="1672944"/>
            <a:ext cx="434009" cy="1494325"/>
          </a:xfrm>
          <a:prstGeom prst="bentArrow">
            <a:avLst>
              <a:gd name="adj1" fmla="val 13525"/>
              <a:gd name="adj2" fmla="val 29098"/>
              <a:gd name="adj3" fmla="val 44672"/>
              <a:gd name="adj4" fmla="val 3719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FE55AF-EFAE-4E27-43F3-9AA297B63645}"/>
              </a:ext>
            </a:extLst>
          </p:cNvPr>
          <p:cNvSpPr txBox="1"/>
          <p:nvPr/>
        </p:nvSpPr>
        <p:spPr>
          <a:xfrm>
            <a:off x="7046843" y="4523960"/>
            <a:ext cx="3223589" cy="1401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solidFill>
                  <a:srgbClr val="C00000"/>
                </a:solidFill>
                <a:latin typeface="Raleway" pitchFamily="2" charset="77"/>
              </a:rPr>
              <a:t>Star Formation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solidFill>
                  <a:srgbClr val="C00000"/>
                </a:solidFill>
                <a:latin typeface="Raleway" pitchFamily="2" charset="77"/>
              </a:rPr>
              <a:t>Outflows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solidFill>
                  <a:srgbClr val="C00000"/>
                </a:solidFill>
                <a:latin typeface="Raleway" pitchFamily="2" charset="77"/>
              </a:rPr>
              <a:t>Gas Flows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8FF95184-20AC-B5E5-32FD-CAC640C28028}"/>
              </a:ext>
            </a:extLst>
          </p:cNvPr>
          <p:cNvSpPr/>
          <p:nvPr/>
        </p:nvSpPr>
        <p:spPr>
          <a:xfrm>
            <a:off x="10071649" y="4523961"/>
            <a:ext cx="198783" cy="1401702"/>
          </a:xfrm>
          <a:prstGeom prst="rightBrac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10" name="Bent Arrow 9">
            <a:extLst>
              <a:ext uri="{FF2B5EF4-FFF2-40B4-BE49-F238E27FC236}">
                <a16:creationId xmlns:a16="http://schemas.microsoft.com/office/drawing/2014/main" id="{A78B5EF6-077A-DB45-C65B-2615AAE68AB1}"/>
              </a:ext>
            </a:extLst>
          </p:cNvPr>
          <p:cNvSpPr/>
          <p:nvPr/>
        </p:nvSpPr>
        <p:spPr>
          <a:xfrm flipH="1" flipV="1">
            <a:off x="10349947" y="3806542"/>
            <a:ext cx="434008" cy="1547261"/>
          </a:xfrm>
          <a:prstGeom prst="bentArrow">
            <a:avLst>
              <a:gd name="adj1" fmla="val 13525"/>
              <a:gd name="adj2" fmla="val 29098"/>
              <a:gd name="adj3" fmla="val 44672"/>
              <a:gd name="adj4" fmla="val 37193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1581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  <p:bldP spid="8" grpId="0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311</Words>
  <Application>Microsoft Macintosh PowerPoint</Application>
  <PresentationFormat>Widescreen</PresentationFormat>
  <Paragraphs>78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Cambria Math</vt:lpstr>
      <vt:lpstr>Raleway</vt:lpstr>
      <vt:lpstr>Office Theme</vt:lpstr>
      <vt:lpstr>From Dwarfs to Spirals: Chemical Evolution of Galaxies Across Stellar Mass and the Implications for Nucleosynthesis</vt:lpstr>
      <vt:lpstr>In the beginning, there was only H, He, and Li</vt:lpstr>
      <vt:lpstr>Massive Stars</vt:lpstr>
      <vt:lpstr>Low Mass Stars</vt:lpstr>
      <vt:lpstr>White Dwarf Supernovae</vt:lpstr>
      <vt:lpstr>Galaxies facilitate nuclear processing</vt:lpstr>
      <vt:lpstr>PowerPoint Presentation</vt:lpstr>
      <vt:lpstr>One-Zone</vt:lpstr>
      <vt:lpstr>PowerPoint Presentation</vt:lpstr>
      <vt:lpstr>Versatile Integrator for Chemical Evolution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James</dc:creator>
  <cp:lastModifiedBy>Johnson, James</cp:lastModifiedBy>
  <cp:revision>98</cp:revision>
  <dcterms:created xsi:type="dcterms:W3CDTF">2023-07-10T15:23:40Z</dcterms:created>
  <dcterms:modified xsi:type="dcterms:W3CDTF">2023-07-10T20:43:29Z</dcterms:modified>
</cp:coreProperties>
</file>

<file path=docProps/thumbnail.jpeg>
</file>